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7" r:id="rId3"/>
    <p:sldId id="266" r:id="rId4"/>
    <p:sldId id="268" r:id="rId5"/>
    <p:sldId id="267" r:id="rId6"/>
    <p:sldId id="269" r:id="rId7"/>
    <p:sldId id="264" r:id="rId8"/>
    <p:sldId id="265" r:id="rId9"/>
    <p:sldId id="271" r:id="rId10"/>
    <p:sldId id="272" r:id="rId11"/>
    <p:sldId id="273" r:id="rId12"/>
    <p:sldId id="274" r:id="rId13"/>
    <p:sldId id="289" r:id="rId14"/>
    <p:sldId id="275" r:id="rId15"/>
    <p:sldId id="276" r:id="rId16"/>
    <p:sldId id="278" r:id="rId17"/>
    <p:sldId id="279" r:id="rId19"/>
    <p:sldId id="280" r:id="rId20"/>
    <p:sldId id="282" r:id="rId21"/>
    <p:sldId id="323" r:id="rId22"/>
    <p:sldId id="283" r:id="rId23"/>
    <p:sldId id="284" r:id="rId24"/>
    <p:sldId id="285" r:id="rId25"/>
    <p:sldId id="324" r:id="rId26"/>
    <p:sldId id="286" r:id="rId27"/>
    <p:sldId id="287" r:id="rId28"/>
    <p:sldId id="302" r:id="rId29"/>
    <p:sldId id="303" r:id="rId30"/>
    <p:sldId id="344" r:id="rId31"/>
    <p:sldId id="305" r:id="rId32"/>
    <p:sldId id="311" r:id="rId33"/>
    <p:sldId id="308" r:id="rId34"/>
    <p:sldId id="313" r:id="rId35"/>
    <p:sldId id="309" r:id="rId36"/>
    <p:sldId id="310" r:id="rId37"/>
    <p:sldId id="317" r:id="rId38"/>
    <p:sldId id="318" r:id="rId39"/>
    <p:sldId id="319" r:id="rId40"/>
    <p:sldId id="320" r:id="rId41"/>
    <p:sldId id="321" r:id="rId42"/>
    <p:sldId id="259" r:id="rId43"/>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tags" Target="tags/tag10.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4.wmf"/><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页3">
    <p:spTree>
      <p:nvGrpSpPr>
        <p:cNvPr id="1" name=""/>
        <p:cNvGrpSpPr/>
        <p:nvPr/>
      </p:nvGrpSpPr>
      <p:grpSpPr>
        <a:xfrm>
          <a:off x="0" y="0"/>
          <a:ext cx="0" cy="0"/>
          <a:chOff x="0" y="0"/>
          <a:chExt cx="0" cy="0"/>
        </a:xfrm>
      </p:grpSpPr>
      <p:sp>
        <p:nvSpPr>
          <p:cNvPr id="11" name="图片占位符 10"/>
          <p:cNvSpPr>
            <a:spLocks noGrp="1"/>
          </p:cNvSpPr>
          <p:nvPr>
            <p:ph type="pic" sz="quarter" idx="11"/>
          </p:nvPr>
        </p:nvSpPr>
        <p:spPr>
          <a:xfrm>
            <a:off x="515938" y="1347726"/>
            <a:ext cx="11172825" cy="2751199"/>
          </a:xfrm>
          <a:prstGeom prst="rect">
            <a:avLst/>
          </a:prstGeom>
        </p:spPr>
        <p:txBody>
          <a:bodyPr/>
          <a:lstStyle/>
          <a:p>
            <a:endParaRPr lang="zh-CN" altLang="en-US"/>
          </a:p>
        </p:txBody>
      </p:sp>
      <p:sp>
        <p:nvSpPr>
          <p:cNvPr id="10" name="文本占位符 9"/>
          <p:cNvSpPr>
            <a:spLocks noGrp="1"/>
          </p:cNvSpPr>
          <p:nvPr>
            <p:ph type="body" sz="quarter" idx="10" hasCustomPrompt="1"/>
          </p:nvPr>
        </p:nvSpPr>
        <p:spPr>
          <a:xfrm>
            <a:off x="515938" y="462423"/>
            <a:ext cx="4339650" cy="461665"/>
          </a:xfrm>
          <a:prstGeom prst="rect">
            <a:avLst/>
          </a:prstGeom>
          <a:noFill/>
        </p:spPr>
        <p:txBody>
          <a:bodyPr wrap="none" rtlCol="0">
            <a:spAutoFit/>
          </a:bodyPr>
          <a:lstStyle>
            <a:lvl1pPr marL="0" indent="0">
              <a:lnSpc>
                <a:spcPct val="100000"/>
              </a:lnSpc>
              <a:buNone/>
              <a:defRPr lang="zh-CN" altLang="en-US" sz="2400" b="1" spc="300" dirty="0">
                <a:solidFill>
                  <a:schemeClr val="tx1">
                    <a:lumMod val="75000"/>
                    <a:lumOff val="25000"/>
                  </a:schemeClr>
                </a:solidFill>
              </a:defRPr>
            </a:lvl1pPr>
          </a:lstStyle>
          <a:p>
            <a:pPr marL="0" lvl="0" defTabSz="914400"/>
            <a:r>
              <a:rPr lang="zh-CN" altLang="en-US"/>
              <a:t>输入标题（建议结论先行）</a:t>
            </a:r>
            <a:endParaRPr lang="zh-CN" altLang="en-US"/>
          </a:p>
        </p:txBody>
      </p:sp>
      <p:sp>
        <p:nvSpPr>
          <p:cNvPr id="5" name="矩形: 单圆角 4"/>
          <p:cNvSpPr/>
          <p:nvPr userDrawn="1"/>
        </p:nvSpPr>
        <p:spPr>
          <a:xfrm>
            <a:off x="0" y="520020"/>
            <a:ext cx="515938" cy="346075"/>
          </a:xfrm>
          <a:prstGeom prst="round1Rect">
            <a:avLst/>
          </a:prstGeom>
          <a:gradFill>
            <a:gsLst>
              <a:gs pos="0">
                <a:schemeClr val="accent4"/>
              </a:gs>
              <a:gs pos="100000">
                <a:schemeClr val="accent2"/>
              </a:gs>
            </a:gsLst>
            <a:path path="circle">
              <a:fillToRect l="100000" t="100000"/>
            </a:path>
          </a:gradFill>
          <a:ln>
            <a:noFill/>
          </a:ln>
          <a:effectLst>
            <a:outerShdw blurRad="127000" sx="101000" sy="101000" algn="c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7" name="直接连接符 6"/>
          <p:cNvCxnSpPr/>
          <p:nvPr userDrawn="1"/>
        </p:nvCxnSpPr>
        <p:spPr>
          <a:xfrm>
            <a:off x="515938" y="6275386"/>
            <a:ext cx="8651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515938" y="6308725"/>
            <a:ext cx="138906"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vmlDrawing" Target="../drawings/vmlDrawing1.vml"/><Relationship Id="rId5" Type="http://schemas.openxmlformats.org/officeDocument/2006/relationships/slideLayout" Target="../slideLayouts/slideLayout12.xml"/><Relationship Id="rId4" Type="http://schemas.openxmlformats.org/officeDocument/2006/relationships/image" Target="../media/image12.wmf"/><Relationship Id="rId3" Type="http://schemas.openxmlformats.org/officeDocument/2006/relationships/oleObject" Target="../embeddings/oleObject2.bin"/><Relationship Id="rId2" Type="http://schemas.openxmlformats.org/officeDocument/2006/relationships/image" Target="../media/image11.wmf"/><Relationship Id="rId1"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vmlDrawing" Target="../drawings/vmlDrawing2.vml"/><Relationship Id="rId7" Type="http://schemas.openxmlformats.org/officeDocument/2006/relationships/slideLayout" Target="../slideLayouts/slideLayout12.xml"/><Relationship Id="rId6" Type="http://schemas.openxmlformats.org/officeDocument/2006/relationships/image" Target="../media/image15.wmf"/><Relationship Id="rId5" Type="http://schemas.openxmlformats.org/officeDocument/2006/relationships/oleObject" Target="../embeddings/oleObject5.bin"/><Relationship Id="rId4" Type="http://schemas.openxmlformats.org/officeDocument/2006/relationships/image" Target="../media/image14.wmf"/><Relationship Id="rId3" Type="http://schemas.openxmlformats.org/officeDocument/2006/relationships/oleObject" Target="../embeddings/oleObject4.bin"/><Relationship Id="rId2" Type="http://schemas.openxmlformats.org/officeDocument/2006/relationships/image" Target="../media/image13.wmf"/><Relationship Id="rId1"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vmlDrawing" Target="../drawings/vmlDrawing3.vml"/><Relationship Id="rId7" Type="http://schemas.openxmlformats.org/officeDocument/2006/relationships/slideLayout" Target="../slideLayouts/slideLayout12.xml"/><Relationship Id="rId6" Type="http://schemas.openxmlformats.org/officeDocument/2006/relationships/image" Target="../media/image17.wmf"/><Relationship Id="rId5" Type="http://schemas.openxmlformats.org/officeDocument/2006/relationships/oleObject" Target="../embeddings/oleObject8.bin"/><Relationship Id="rId4" Type="http://schemas.openxmlformats.org/officeDocument/2006/relationships/image" Target="../media/image14.wmf"/><Relationship Id="rId3" Type="http://schemas.openxmlformats.org/officeDocument/2006/relationships/oleObject" Target="../embeddings/oleObject7.bin"/><Relationship Id="rId2" Type="http://schemas.openxmlformats.org/officeDocument/2006/relationships/image" Target="../media/image16.wmf"/><Relationship Id="rId1"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9.png"/><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1.png"/><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3.png"/><Relationship Id="rId1" Type="http://schemas.openxmlformats.org/officeDocument/2006/relationships/image" Target="../media/image22.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tags" Target="../tags/tag8.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b="1">
                <a:latin typeface="华文仿宋" panose="02010600040101010101" charset="-122"/>
                <a:ea typeface="华文仿宋" panose="02010600040101010101" charset="-122"/>
              </a:rPr>
              <a:t>资产定价</a:t>
            </a:r>
            <a:endParaRPr lang="zh-CN" altLang="en-US" b="1">
              <a:latin typeface="华文仿宋" panose="02010600040101010101" charset="-122"/>
              <a:ea typeface="华文仿宋" panose="02010600040101010101" charset="-122"/>
            </a:endParaRPr>
          </a:p>
        </p:txBody>
      </p:sp>
      <p:sp>
        <p:nvSpPr>
          <p:cNvPr id="3" name="内容占位符 2"/>
          <p:cNvSpPr>
            <a:spLocks noGrp="1"/>
          </p:cNvSpPr>
          <p:nvPr>
            <p:ph idx="1"/>
          </p:nvPr>
        </p:nvSpPr>
        <p:spPr>
          <a:xfrm>
            <a:off x="838200" y="1825625"/>
            <a:ext cx="10515600" cy="2338705"/>
          </a:xfrm>
        </p:spPr>
        <p:txBody>
          <a:bodyPr>
            <a:noAutofit/>
          </a:bodyPr>
          <a:p>
            <a:r>
              <a:rPr lang="en-US" altLang="zh-CN" sz="2300" b="1">
                <a:latin typeface="华文仿宋" panose="02010600040101010101" charset="-122"/>
                <a:ea typeface="华文仿宋" panose="02010600040101010101" charset="-122"/>
                <a:cs typeface="华文仿宋" panose="02010600040101010101" charset="-122"/>
              </a:rPr>
              <a:t>1</a:t>
            </a:r>
            <a:r>
              <a:rPr lang="zh-CN" altLang="en-US" sz="2300" b="1">
                <a:latin typeface="华文仿宋" panose="02010600040101010101" charset="-122"/>
                <a:ea typeface="华文仿宋" panose="02010600040101010101" charset="-122"/>
                <a:cs typeface="华文仿宋" panose="02010600040101010101" charset="-122"/>
              </a:rPr>
              <a:t>、股票定价</a:t>
            </a:r>
            <a:endParaRPr lang="zh-CN" altLang="en-US" sz="2300" b="1">
              <a:latin typeface="华文仿宋" panose="02010600040101010101" charset="-122"/>
              <a:ea typeface="华文仿宋" panose="02010600040101010101" charset="-122"/>
              <a:cs typeface="华文仿宋" panose="02010600040101010101" charset="-122"/>
            </a:endParaRPr>
          </a:p>
          <a:p>
            <a:endParaRPr lang="zh-CN" altLang="en-US" sz="2300" b="1">
              <a:latin typeface="华文仿宋" panose="02010600040101010101" charset="-122"/>
              <a:ea typeface="华文仿宋" panose="02010600040101010101" charset="-122"/>
              <a:cs typeface="华文仿宋" panose="02010600040101010101" charset="-122"/>
            </a:endParaRPr>
          </a:p>
          <a:p>
            <a:r>
              <a:rPr lang="en-US" altLang="zh-CN" sz="2300" b="1">
                <a:latin typeface="华文仿宋" panose="02010600040101010101" charset="-122"/>
                <a:ea typeface="华文仿宋" panose="02010600040101010101" charset="-122"/>
                <a:cs typeface="华文仿宋" panose="02010600040101010101" charset="-122"/>
              </a:rPr>
              <a:t>2</a:t>
            </a:r>
            <a:r>
              <a:rPr lang="zh-CN" altLang="en-US" sz="2300" b="1">
                <a:latin typeface="华文仿宋" panose="02010600040101010101" charset="-122"/>
                <a:ea typeface="华文仿宋" panose="02010600040101010101" charset="-122"/>
                <a:cs typeface="华文仿宋" panose="02010600040101010101" charset="-122"/>
              </a:rPr>
              <a:t>、期权定价</a:t>
            </a:r>
            <a:endParaRPr lang="zh-CN" altLang="en-US" sz="2300" b="1">
              <a:latin typeface="华文仿宋" panose="02010600040101010101" charset="-122"/>
              <a:ea typeface="华文仿宋" panose="02010600040101010101" charset="-122"/>
              <a:cs typeface="华文仿宋" panose="02010600040101010101" charset="-122"/>
            </a:endParaRPr>
          </a:p>
          <a:p>
            <a:endParaRPr lang="zh-CN" altLang="en-US" sz="2300" b="1">
              <a:latin typeface="华文仿宋" panose="02010600040101010101" charset="-122"/>
              <a:ea typeface="华文仿宋" panose="02010600040101010101" charset="-122"/>
              <a:cs typeface="华文仿宋" panose="02010600040101010101" charset="-122"/>
            </a:endParaRPr>
          </a:p>
          <a:p>
            <a:r>
              <a:rPr lang="en-US" altLang="zh-CN" sz="2300" b="1">
                <a:latin typeface="华文仿宋" panose="02010600040101010101" charset="-122"/>
                <a:ea typeface="华文仿宋" panose="02010600040101010101" charset="-122"/>
                <a:cs typeface="华文仿宋" panose="02010600040101010101" charset="-122"/>
              </a:rPr>
              <a:t>3</a:t>
            </a:r>
            <a:r>
              <a:rPr lang="zh-CN" altLang="en-US" sz="2300" b="1">
                <a:latin typeface="华文仿宋" panose="02010600040101010101" charset="-122"/>
                <a:ea typeface="华文仿宋" panose="02010600040101010101" charset="-122"/>
                <a:cs typeface="华文仿宋" panose="02010600040101010101" charset="-122"/>
              </a:rPr>
              <a:t>、组合策略</a:t>
            </a:r>
            <a:endParaRPr lang="zh-CN" altLang="en-US" sz="2300" b="1">
              <a:latin typeface="华文仿宋" panose="02010600040101010101" charset="-122"/>
              <a:ea typeface="华文仿宋" panose="02010600040101010101" charset="-122"/>
              <a:cs typeface="华文仿宋" panose="02010600040101010101" charset="-122"/>
            </a:endParaRPr>
          </a:p>
          <a:p>
            <a:endParaRPr lang="zh-CN" altLang="en-US" sz="2300" b="1">
              <a:latin typeface="华文仿宋" panose="02010600040101010101" charset="-122"/>
              <a:ea typeface="华文仿宋" panose="02010600040101010101" charset="-122"/>
              <a:cs typeface="华文仿宋" panose="02010600040101010101" charset="-122"/>
            </a:endParaRPr>
          </a:p>
          <a:p>
            <a:r>
              <a:rPr lang="en-US" altLang="zh-CN" sz="2300" b="1">
                <a:latin typeface="华文仿宋" panose="02010600040101010101" charset="-122"/>
                <a:ea typeface="华文仿宋" panose="02010600040101010101" charset="-122"/>
                <a:cs typeface="华文仿宋" panose="02010600040101010101" charset="-122"/>
              </a:rPr>
              <a:t>4</a:t>
            </a:r>
            <a:r>
              <a:rPr lang="zh-CN" altLang="en-US" sz="2300" b="1">
                <a:latin typeface="华文仿宋" panose="02010600040101010101" charset="-122"/>
                <a:ea typeface="华文仿宋" panose="02010600040101010101" charset="-122"/>
                <a:cs typeface="华文仿宋" panose="02010600040101010101" charset="-122"/>
              </a:rPr>
              <a:t>、期货定价</a:t>
            </a:r>
            <a:endParaRPr lang="zh-CN" altLang="en-US" sz="2300" b="1">
              <a:latin typeface="华文仿宋" panose="02010600040101010101" charset="-122"/>
              <a:ea typeface="华文仿宋" panose="02010600040101010101" charset="-122"/>
              <a:cs typeface="华文仿宋" panose="0201060004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b="1">
                <a:latin typeface="华文仿宋" panose="02010600040101010101" charset="-122"/>
                <a:ea typeface="华文仿宋" panose="02010600040101010101" charset="-122"/>
                <a:cs typeface="华文仿宋" panose="02010600040101010101" charset="-122"/>
              </a:rPr>
              <a:t>1、股票定价——相对估值法：PEG</a:t>
            </a:r>
            <a:r>
              <a:rPr lang="zh-CN" altLang="en-US" sz="3200" b="1">
                <a:latin typeface="华文仿宋" panose="02010600040101010101" charset="-122"/>
                <a:ea typeface="华文仿宋" panose="02010600040101010101" charset="-122"/>
                <a:cs typeface="华文仿宋" panose="02010600040101010101" charset="-122"/>
              </a:rPr>
              <a:t>估值法</a:t>
            </a:r>
            <a:endParaRPr lang="zh-CN" altLang="en-US" sz="3200" b="1">
              <a:latin typeface="华文仿宋" panose="02010600040101010101" charset="-122"/>
              <a:ea typeface="华文仿宋" panose="02010600040101010101" charset="-122"/>
              <a:cs typeface="华文仿宋" panose="02010600040101010101" charset="-122"/>
            </a:endParaRPr>
          </a:p>
        </p:txBody>
      </p:sp>
      <p:pic>
        <p:nvPicPr>
          <p:cNvPr id="3" name="图片 2"/>
          <p:cNvPicPr>
            <a:picLocks noChangeAspect="1"/>
          </p:cNvPicPr>
          <p:nvPr/>
        </p:nvPicPr>
        <p:blipFill>
          <a:blip r:embed="rId1"/>
          <a:stretch>
            <a:fillRect/>
          </a:stretch>
        </p:blipFill>
        <p:spPr>
          <a:xfrm>
            <a:off x="580390" y="1325880"/>
            <a:ext cx="10297160" cy="49930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b="1">
                <a:latin typeface="华文仿宋" panose="02010600040101010101" charset="-122"/>
                <a:ea typeface="华文仿宋" panose="02010600040101010101" charset="-122"/>
                <a:cs typeface="华文仿宋" panose="02010600040101010101" charset="-122"/>
              </a:rPr>
              <a:t>1、股票定价——</a:t>
            </a:r>
            <a:r>
              <a:rPr lang="zh-CN" altLang="en-US" sz="3200" b="1">
                <a:latin typeface="华文仿宋" panose="02010600040101010101" charset="-122"/>
                <a:ea typeface="华文仿宋" panose="02010600040101010101" charset="-122"/>
                <a:cs typeface="华文仿宋" panose="02010600040101010101" charset="-122"/>
              </a:rPr>
              <a:t>因子构建体系</a:t>
            </a:r>
            <a:endParaRPr lang="zh-CN" altLang="en-US" sz="3200" b="1">
              <a:latin typeface="华文仿宋" panose="02010600040101010101" charset="-122"/>
              <a:ea typeface="华文仿宋" panose="02010600040101010101" charset="-122"/>
              <a:cs typeface="华文仿宋" panose="02010600040101010101" charset="-122"/>
            </a:endParaRPr>
          </a:p>
        </p:txBody>
      </p:sp>
      <p:sp>
        <p:nvSpPr>
          <p:cNvPr id="15" name="矩形 14"/>
          <p:cNvSpPr/>
          <p:nvPr>
            <p:custDataLst>
              <p:tags r:id="rId1"/>
            </p:custDataLst>
          </p:nvPr>
        </p:nvSpPr>
        <p:spPr>
          <a:xfrm>
            <a:off x="977265" y="1421130"/>
            <a:ext cx="10689590" cy="4892675"/>
          </a:xfrm>
          <a:prstGeom prst="rect">
            <a:avLst/>
          </a:prstGeom>
          <a:noFill/>
          <a:ln w="12700" cmpd="sng">
            <a:solidFill>
              <a:schemeClr val="accent1">
                <a:shade val="50000"/>
              </a:schemeClr>
            </a:solidFill>
            <a:prstDash val="solid"/>
          </a:ln>
        </p:spPr>
        <p:txBody>
          <a:bodyPr wrap="square">
            <a:spAutoFit/>
          </a:bodyPr>
          <a:p>
            <a:pPr latinLnBrk="1"/>
            <a:r>
              <a:rPr lang="en-US" sz="2400" b="1" dirty="0">
                <a:solidFill>
                  <a:srgbClr val="FF0000"/>
                </a:solidFill>
                <a:latin typeface="华文仿宋" panose="02010600040101010101" charset="-122"/>
                <a:ea typeface="华文仿宋" panose="02010600040101010101" charset="-122"/>
                <a:cs typeface="华文仿宋" panose="02010600040101010101" charset="-122"/>
              </a:rPr>
              <a:t>1</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、基于机器学习的投资体系建设</a:t>
            </a:r>
            <a:endParaRPr lang="zh-CN" alt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en-US" altLang="zh-CN" sz="2400" dirty="0">
                <a:solidFill>
                  <a:srgbClr val="FF0000"/>
                </a:solidFill>
                <a:latin typeface="华文仿宋" panose="02010600040101010101" charset="-122"/>
                <a:ea typeface="华文仿宋" panose="02010600040101010101" charset="-122"/>
                <a:cs typeface="华文仿宋" panose="02010600040101010101" charset="-122"/>
              </a:rPr>
              <a:t>    </a:t>
            </a:r>
            <a:r>
              <a:rPr lang="zh-CN" altLang="en-US" sz="2400" dirty="0">
                <a:solidFill>
                  <a:schemeClr val="tx1"/>
                </a:solidFill>
                <a:latin typeface="华文仿宋" panose="02010600040101010101" charset="-122"/>
                <a:ea typeface="华文仿宋" panose="02010600040101010101" charset="-122"/>
                <a:cs typeface="华文仿宋" panose="02010600040101010101" charset="-122"/>
              </a:rPr>
              <a:t>宏观</a:t>
            </a:r>
            <a:r>
              <a:rPr lang="en-US" altLang="zh-CN" sz="2400" dirty="0">
                <a:solidFill>
                  <a:schemeClr val="tx1"/>
                </a:solidFill>
                <a:latin typeface="华文仿宋" panose="02010600040101010101" charset="-122"/>
                <a:ea typeface="华文仿宋" panose="02010600040101010101" charset="-122"/>
                <a:cs typeface="华文仿宋" panose="02010600040101010101" charset="-122"/>
              </a:rPr>
              <a:t>-</a:t>
            </a:r>
            <a:r>
              <a:rPr lang="zh-CN" altLang="en-US" sz="2400" dirty="0">
                <a:solidFill>
                  <a:schemeClr val="tx1"/>
                </a:solidFill>
                <a:latin typeface="华文仿宋" panose="02010600040101010101" charset="-122"/>
                <a:ea typeface="华文仿宋" panose="02010600040101010101" charset="-122"/>
                <a:cs typeface="华文仿宋" panose="02010600040101010101" charset="-122"/>
              </a:rPr>
              <a:t>货币信用</a:t>
            </a:r>
            <a:r>
              <a:rPr lang="en-US" altLang="zh-CN" sz="2400" dirty="0">
                <a:solidFill>
                  <a:schemeClr val="tx1"/>
                </a:solidFill>
                <a:latin typeface="华文仿宋" panose="02010600040101010101" charset="-122"/>
                <a:ea typeface="华文仿宋" panose="02010600040101010101" charset="-122"/>
                <a:cs typeface="华文仿宋" panose="02010600040101010101" charset="-122"/>
              </a:rPr>
              <a:t>-</a:t>
            </a:r>
            <a:r>
              <a:rPr lang="zh-CN" altLang="en-US" sz="2400" dirty="0">
                <a:solidFill>
                  <a:schemeClr val="tx1"/>
                </a:solidFill>
                <a:latin typeface="华文仿宋" panose="02010600040101010101" charset="-122"/>
                <a:ea typeface="华文仿宋" panose="02010600040101010101" charset="-122"/>
                <a:cs typeface="华文仿宋" panose="02010600040101010101" charset="-122"/>
              </a:rPr>
              <a:t>资产收益矩阵</a:t>
            </a:r>
            <a:r>
              <a:rPr lang="en-US" altLang="zh-CN" sz="2400" dirty="0">
                <a:solidFill>
                  <a:schemeClr val="tx1"/>
                </a:solidFill>
                <a:latin typeface="华文仿宋" panose="02010600040101010101" charset="-122"/>
                <a:ea typeface="华文仿宋" panose="02010600040101010101" charset="-122"/>
                <a:cs typeface="华文仿宋" panose="02010600040101010101" charset="-122"/>
              </a:rPr>
              <a:t>-</a:t>
            </a:r>
            <a:r>
              <a:rPr lang="zh-CN" altLang="en-US" sz="2400" dirty="0">
                <a:solidFill>
                  <a:schemeClr val="tx1"/>
                </a:solidFill>
                <a:latin typeface="华文仿宋" panose="02010600040101010101" charset="-122"/>
                <a:ea typeface="华文仿宋" panose="02010600040101010101" charset="-122"/>
                <a:cs typeface="华文仿宋" panose="02010600040101010101" charset="-122"/>
              </a:rPr>
              <a:t>资金流</a:t>
            </a:r>
            <a:r>
              <a:rPr lang="en-US" altLang="zh-CN" sz="2400" dirty="0">
                <a:solidFill>
                  <a:schemeClr val="tx1"/>
                </a:solidFill>
                <a:latin typeface="华文仿宋" panose="02010600040101010101" charset="-122"/>
                <a:ea typeface="华文仿宋" panose="02010600040101010101" charset="-122"/>
                <a:cs typeface="华文仿宋" panose="02010600040101010101" charset="-122"/>
              </a:rPr>
              <a:t>-</a:t>
            </a:r>
            <a:r>
              <a:rPr lang="zh-CN" altLang="en-US" sz="2400" dirty="0">
                <a:solidFill>
                  <a:schemeClr val="tx1"/>
                </a:solidFill>
                <a:latin typeface="华文仿宋" panose="02010600040101010101" charset="-122"/>
                <a:ea typeface="华文仿宋" panose="02010600040101010101" charset="-122"/>
                <a:cs typeface="华文仿宋" panose="02010600040101010101" charset="-122"/>
              </a:rPr>
              <a:t>量价</a:t>
            </a:r>
            <a:endParaRPr lang="en-US" altLang="zh-CN" sz="2400"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rPr>
              <a:t>2</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、特征工程过程所需数据</a:t>
            </a:r>
            <a:endParaRPr lang="zh-CN" alt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en-US" altLang="zh-CN" sz="2400" dirty="0">
                <a:solidFill>
                  <a:schemeClr val="tx1"/>
                </a:solidFill>
                <a:latin typeface="华文仿宋" panose="02010600040101010101" charset="-122"/>
                <a:ea typeface="华文仿宋" panose="02010600040101010101" charset="-122"/>
                <a:cs typeface="华文仿宋" panose="02010600040101010101" charset="-122"/>
              </a:rPr>
              <a:t>    </a:t>
            </a:r>
            <a:r>
              <a:rPr lang="zh-CN" altLang="en-US" sz="2400" dirty="0">
                <a:solidFill>
                  <a:schemeClr val="tx1"/>
                </a:solidFill>
                <a:latin typeface="华文仿宋" panose="02010600040101010101" charset="-122"/>
                <a:ea typeface="华文仿宋" panose="02010600040101010101" charset="-122"/>
                <a:cs typeface="华文仿宋" panose="02010600040101010101" charset="-122"/>
              </a:rPr>
              <a:t>宏观：投资体系之母，</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其核心在于宏观主流偏见系统</a:t>
            </a:r>
            <a:r>
              <a:rPr lang="en-US" altLang="zh-CN" sz="2400" dirty="0">
                <a:solidFill>
                  <a:schemeClr val="tx1"/>
                </a:solidFill>
                <a:latin typeface="华文仿宋" panose="02010600040101010101" charset="-122"/>
                <a:ea typeface="华文仿宋" panose="02010600040101010101" charset="-122"/>
                <a:cs typeface="华文仿宋" panose="02010600040101010101" charset="-122"/>
              </a:rPr>
              <a:t>——PCA</a:t>
            </a:r>
            <a:r>
              <a:rPr lang="zh-CN" sz="2400" dirty="0">
                <a:solidFill>
                  <a:schemeClr val="tx1"/>
                </a:solidFill>
                <a:latin typeface="华文仿宋" panose="02010600040101010101" charset="-122"/>
                <a:ea typeface="华文仿宋" panose="02010600040101010101" charset="-122"/>
                <a:cs typeface="华文仿宋" panose="02010600040101010101" charset="-122"/>
              </a:rPr>
              <a:t>；</a:t>
            </a:r>
            <a:endParaRPr lang="zh-CN" altLang="en-US" sz="2400" dirty="0">
              <a:solidFill>
                <a:schemeClr val="tx1"/>
              </a:solidFill>
              <a:latin typeface="华文仿宋" panose="02010600040101010101" charset="-122"/>
              <a:ea typeface="华文仿宋" panose="02010600040101010101" charset="-122"/>
              <a:cs typeface="华文仿宋" panose="02010600040101010101" charset="-122"/>
            </a:endParaRPr>
          </a:p>
          <a:p>
            <a:pPr latinLnBrk="1"/>
            <a:r>
              <a:rPr lang="en-US" altLang="zh-CN" sz="2400" dirty="0">
                <a:solidFill>
                  <a:schemeClr val="tx1"/>
                </a:solidFill>
                <a:latin typeface="华文仿宋" panose="02010600040101010101" charset="-122"/>
                <a:ea typeface="华文仿宋" panose="02010600040101010101" charset="-122"/>
                <a:cs typeface="华文仿宋" panose="02010600040101010101" charset="-122"/>
              </a:rPr>
              <a:t>    </a:t>
            </a:r>
            <a:r>
              <a:rPr lang="zh-CN" altLang="en-US" sz="2400" dirty="0">
                <a:solidFill>
                  <a:schemeClr val="tx1"/>
                </a:solidFill>
                <a:latin typeface="华文仿宋" panose="02010600040101010101" charset="-122"/>
                <a:ea typeface="华文仿宋" panose="02010600040101010101" charset="-122"/>
                <a:cs typeface="华文仿宋" panose="02010600040101010101" charset="-122"/>
              </a:rPr>
              <a:t>货币：支撑现代定价体系的基础，债务的一条腿；</a:t>
            </a:r>
            <a:endParaRPr lang="zh-CN" altLang="en-US" sz="2400" dirty="0">
              <a:solidFill>
                <a:schemeClr val="tx1"/>
              </a:solidFill>
              <a:latin typeface="华文仿宋" panose="02010600040101010101" charset="-122"/>
              <a:ea typeface="华文仿宋" panose="02010600040101010101" charset="-122"/>
              <a:cs typeface="华文仿宋" panose="02010600040101010101" charset="-122"/>
            </a:endParaRPr>
          </a:p>
          <a:p>
            <a:pPr latinLnBrk="1"/>
            <a:r>
              <a:rPr lang="en-US" altLang="zh-CN" sz="2400" dirty="0">
                <a:solidFill>
                  <a:schemeClr val="tx1"/>
                </a:solidFill>
                <a:latin typeface="华文仿宋" panose="02010600040101010101" charset="-122"/>
                <a:ea typeface="华文仿宋" panose="02010600040101010101" charset="-122"/>
                <a:cs typeface="华文仿宋" panose="02010600040101010101" charset="-122"/>
              </a:rPr>
              <a:t>    </a:t>
            </a:r>
            <a:r>
              <a:rPr lang="zh-CN" altLang="en-US" sz="2400" dirty="0">
                <a:solidFill>
                  <a:schemeClr val="tx1"/>
                </a:solidFill>
                <a:latin typeface="华文仿宋" panose="02010600040101010101" charset="-122"/>
                <a:ea typeface="华文仿宋" panose="02010600040101010101" charset="-122"/>
                <a:cs typeface="华文仿宋" panose="02010600040101010101" charset="-122"/>
              </a:rPr>
              <a:t>信用：投资的方向性指引，债务的另一条腿；</a:t>
            </a:r>
            <a:endParaRPr lang="zh-CN" altLang="en-US" sz="2400" dirty="0">
              <a:solidFill>
                <a:schemeClr val="tx1"/>
              </a:solidFill>
              <a:latin typeface="华文仿宋" panose="02010600040101010101" charset="-122"/>
              <a:ea typeface="华文仿宋" panose="02010600040101010101" charset="-122"/>
              <a:cs typeface="华文仿宋" panose="02010600040101010101" charset="-122"/>
            </a:endParaRPr>
          </a:p>
          <a:p>
            <a:pPr latinLnBrk="1"/>
            <a:r>
              <a:rPr lang="zh-CN" altLang="en-US" sz="2400" dirty="0">
                <a:solidFill>
                  <a:schemeClr val="tx1"/>
                </a:solidFill>
                <a:latin typeface="华文仿宋" panose="02010600040101010101" charset="-122"/>
                <a:ea typeface="华文仿宋" panose="02010600040101010101" charset="-122"/>
                <a:cs typeface="华文仿宋" panose="02010600040101010101" charset="-122"/>
              </a:rPr>
              <a:t> </a:t>
            </a:r>
            <a:r>
              <a:rPr lang="en-US" altLang="zh-CN" sz="2400" dirty="0">
                <a:solidFill>
                  <a:schemeClr val="tx1"/>
                </a:solidFill>
                <a:latin typeface="华文仿宋" panose="02010600040101010101" charset="-122"/>
                <a:ea typeface="华文仿宋" panose="02010600040101010101" charset="-122"/>
                <a:cs typeface="华文仿宋" panose="02010600040101010101" charset="-122"/>
              </a:rPr>
              <a:t>   </a:t>
            </a:r>
            <a:r>
              <a:rPr lang="zh-CN" altLang="en-US" sz="2400" dirty="0">
                <a:solidFill>
                  <a:schemeClr val="tx1"/>
                </a:solidFill>
                <a:latin typeface="华文仿宋" panose="02010600040101010101" charset="-122"/>
                <a:ea typeface="华文仿宋" panose="02010600040101010101" charset="-122"/>
                <a:cs typeface="华文仿宋" panose="02010600040101010101" charset="-122"/>
              </a:rPr>
              <a:t>财务数据：微观数据同资产</a:t>
            </a:r>
            <a:r>
              <a:rPr lang="en-US" altLang="zh-CN" sz="2400" dirty="0">
                <a:solidFill>
                  <a:schemeClr val="tx1"/>
                </a:solidFill>
                <a:latin typeface="华文仿宋" panose="02010600040101010101" charset="-122"/>
                <a:ea typeface="华文仿宋" panose="02010600040101010101" charset="-122"/>
                <a:cs typeface="华文仿宋" panose="02010600040101010101" charset="-122"/>
              </a:rPr>
              <a:t>/</a:t>
            </a:r>
            <a:r>
              <a:rPr lang="zh-CN" altLang="en-US" sz="2400" dirty="0">
                <a:solidFill>
                  <a:schemeClr val="tx1"/>
                </a:solidFill>
                <a:latin typeface="华文仿宋" panose="02010600040101010101" charset="-122"/>
                <a:ea typeface="华文仿宋" panose="02010600040101010101" charset="-122"/>
                <a:cs typeface="华文仿宋" panose="02010600040101010101" charset="-122"/>
              </a:rPr>
              <a:t>组合相结合，会计，财务管理，投资学</a:t>
            </a:r>
            <a:r>
              <a:rPr lang="en-US" altLang="zh-CN" sz="2400" dirty="0">
                <a:solidFill>
                  <a:schemeClr val="tx1"/>
                </a:solidFill>
                <a:latin typeface="华文仿宋" panose="02010600040101010101" charset="-122"/>
                <a:ea typeface="华文仿宋" panose="02010600040101010101" charset="-122"/>
                <a:cs typeface="华文仿宋" panose="02010600040101010101" charset="-122"/>
              </a:rPr>
              <a:t>-</a:t>
            </a:r>
            <a:r>
              <a:rPr lang="zh-CN" altLang="en-US" sz="2400" dirty="0">
                <a:solidFill>
                  <a:schemeClr val="tx1"/>
                </a:solidFill>
                <a:latin typeface="华文仿宋" panose="02010600040101010101" charset="-122"/>
                <a:ea typeface="华文仿宋" panose="02010600040101010101" charset="-122"/>
                <a:cs typeface="华文仿宋" panose="02010600040101010101" charset="-122"/>
              </a:rPr>
              <a:t>博迪；</a:t>
            </a:r>
            <a:endParaRPr lang="zh-CN" altLang="en-US" sz="2400" dirty="0">
              <a:solidFill>
                <a:schemeClr val="tx1"/>
              </a:solidFill>
              <a:latin typeface="华文仿宋" panose="02010600040101010101" charset="-122"/>
              <a:ea typeface="华文仿宋" panose="02010600040101010101" charset="-122"/>
              <a:cs typeface="华文仿宋" panose="02010600040101010101" charset="-122"/>
            </a:endParaRPr>
          </a:p>
          <a:p>
            <a:pPr latinLnBrk="1"/>
            <a:r>
              <a:rPr lang="en-US" altLang="zh-CN" sz="2400" dirty="0">
                <a:solidFill>
                  <a:schemeClr val="tx1"/>
                </a:solidFill>
                <a:latin typeface="华文仿宋" panose="02010600040101010101" charset="-122"/>
                <a:ea typeface="华文仿宋" panose="02010600040101010101" charset="-122"/>
                <a:cs typeface="华文仿宋" panose="02010600040101010101" charset="-122"/>
              </a:rPr>
              <a:t>    </a:t>
            </a:r>
            <a:r>
              <a:rPr lang="zh-CN" altLang="en-US" sz="2400" dirty="0">
                <a:solidFill>
                  <a:schemeClr val="tx1"/>
                </a:solidFill>
                <a:latin typeface="华文仿宋" panose="02010600040101010101" charset="-122"/>
                <a:ea typeface="华文仿宋" panose="02010600040101010101" charset="-122"/>
                <a:cs typeface="华文仿宋" panose="02010600040101010101" charset="-122"/>
              </a:rPr>
              <a:t>资产收益矩阵：微观判定的落脚点；</a:t>
            </a:r>
            <a:endParaRPr lang="zh-CN" altLang="en-US" sz="2400" dirty="0">
              <a:solidFill>
                <a:schemeClr val="tx1"/>
              </a:solidFill>
              <a:latin typeface="华文仿宋" panose="02010600040101010101" charset="-122"/>
              <a:ea typeface="华文仿宋" panose="02010600040101010101" charset="-122"/>
              <a:cs typeface="华文仿宋" panose="02010600040101010101" charset="-122"/>
            </a:endParaRPr>
          </a:p>
          <a:p>
            <a:pPr latinLnBrk="1"/>
            <a:r>
              <a:rPr lang="zh-CN" altLang="en-US" sz="2400" dirty="0">
                <a:solidFill>
                  <a:schemeClr val="tx1"/>
                </a:solidFill>
                <a:latin typeface="华文仿宋" panose="02010600040101010101" charset="-122"/>
                <a:ea typeface="华文仿宋" panose="02010600040101010101" charset="-122"/>
                <a:cs typeface="华文仿宋" panose="02010600040101010101" charset="-122"/>
              </a:rPr>
              <a:t> </a:t>
            </a:r>
            <a:r>
              <a:rPr lang="en-US" altLang="zh-CN" sz="2400" dirty="0">
                <a:solidFill>
                  <a:schemeClr val="tx1"/>
                </a:solidFill>
                <a:latin typeface="华文仿宋" panose="02010600040101010101" charset="-122"/>
                <a:ea typeface="华文仿宋" panose="02010600040101010101" charset="-122"/>
                <a:cs typeface="华文仿宋" panose="02010600040101010101" charset="-122"/>
              </a:rPr>
              <a:t>   </a:t>
            </a:r>
            <a:r>
              <a:rPr lang="zh-CN" altLang="en-US" sz="2400" dirty="0">
                <a:solidFill>
                  <a:schemeClr val="tx1"/>
                </a:solidFill>
                <a:latin typeface="华文仿宋" panose="02010600040101010101" charset="-122"/>
                <a:ea typeface="华文仿宋" panose="02010600040101010101" charset="-122"/>
                <a:cs typeface="华文仿宋" panose="02010600040101010101" charset="-122"/>
              </a:rPr>
              <a:t>资金流：最直接地表示短期资金对于各类资产的偏好；</a:t>
            </a:r>
            <a:endParaRPr lang="zh-CN" altLang="en-US" sz="2400" dirty="0">
              <a:solidFill>
                <a:schemeClr val="tx1"/>
              </a:solidFill>
              <a:latin typeface="华文仿宋" panose="02010600040101010101" charset="-122"/>
              <a:ea typeface="华文仿宋" panose="02010600040101010101" charset="-122"/>
              <a:cs typeface="华文仿宋" panose="02010600040101010101" charset="-122"/>
            </a:endParaRPr>
          </a:p>
          <a:p>
            <a:pPr latinLnBrk="1"/>
            <a:r>
              <a:rPr lang="en-US" altLang="zh-CN" sz="2400" dirty="0">
                <a:solidFill>
                  <a:schemeClr val="tx1"/>
                </a:solidFill>
                <a:latin typeface="华文仿宋" panose="02010600040101010101" charset="-122"/>
                <a:ea typeface="华文仿宋" panose="02010600040101010101" charset="-122"/>
                <a:cs typeface="华文仿宋" panose="02010600040101010101" charset="-122"/>
              </a:rPr>
              <a:t>    </a:t>
            </a:r>
            <a:r>
              <a:rPr lang="zh-CN" altLang="en-US" sz="2400" dirty="0">
                <a:solidFill>
                  <a:schemeClr val="tx1"/>
                </a:solidFill>
                <a:latin typeface="华文仿宋" panose="02010600040101010101" charset="-122"/>
                <a:ea typeface="华文仿宋" panose="02010600040101010101" charset="-122"/>
                <a:cs typeface="华文仿宋" panose="02010600040101010101" charset="-122"/>
              </a:rPr>
              <a:t>量价因子：最为传统的因子</a:t>
            </a:r>
            <a:r>
              <a:rPr lang="en-US" altLang="zh-CN" sz="2400" dirty="0">
                <a:solidFill>
                  <a:schemeClr val="tx1"/>
                </a:solidFill>
                <a:latin typeface="华文仿宋" panose="02010600040101010101" charset="-122"/>
                <a:ea typeface="华文仿宋" panose="02010600040101010101" charset="-122"/>
                <a:cs typeface="华文仿宋" panose="02010600040101010101" charset="-122"/>
              </a:rPr>
              <a:t>-OHLCV</a:t>
            </a:r>
            <a:r>
              <a:rPr lang="zh-CN" altLang="en-US" sz="2400" dirty="0">
                <a:solidFill>
                  <a:schemeClr val="tx1"/>
                </a:solidFill>
                <a:latin typeface="华文仿宋" panose="02010600040101010101" charset="-122"/>
                <a:ea typeface="华文仿宋" panose="02010600040101010101" charset="-122"/>
                <a:cs typeface="华文仿宋" panose="02010600040101010101" charset="-122"/>
              </a:rPr>
              <a:t>。</a:t>
            </a:r>
            <a:endParaRPr lang="zh-CN" altLang="en-US" sz="2400" dirty="0">
              <a:solidFill>
                <a:schemeClr val="tx1"/>
              </a:solidFill>
              <a:latin typeface="华文仿宋" panose="02010600040101010101" charset="-122"/>
              <a:ea typeface="华文仿宋" panose="02010600040101010101" charset="-122"/>
              <a:cs typeface="华文仿宋" panose="02010600040101010101" charset="-122"/>
            </a:endParaRPr>
          </a:p>
          <a:p>
            <a:pPr latinLnBrk="1"/>
            <a:r>
              <a:rPr lang="en-US" altLang="zh-CN" sz="2400" dirty="0">
                <a:solidFill>
                  <a:schemeClr val="tx1"/>
                </a:solidFill>
                <a:latin typeface="华文仿宋" panose="02010600040101010101" charset="-122"/>
                <a:ea typeface="华文仿宋" panose="02010600040101010101" charset="-122"/>
                <a:cs typeface="华文仿宋" panose="02010600040101010101" charset="-122"/>
              </a:rPr>
              <a:t>    </a:t>
            </a:r>
            <a:r>
              <a:rPr lang="zh-CN" altLang="en-US" sz="2400" dirty="0">
                <a:solidFill>
                  <a:srgbClr val="FF0000"/>
                </a:solidFill>
                <a:latin typeface="华文仿宋" panose="02010600040101010101" charset="-122"/>
                <a:ea typeface="华文仿宋" panose="02010600040101010101" charset="-122"/>
                <a:cs typeface="华文仿宋" panose="02010600040101010101" charset="-122"/>
              </a:rPr>
              <a:t>特征工程是策略构建中最重要的一环，算法均为高度制式化的模块，对特征的处理，所产生因子的质量是量化交易中的重中之重，其有效性和品种体现了投资经理对因子本身和投资本身的理解。</a:t>
            </a:r>
            <a:endParaRPr lang="zh-CN" altLang="en-US" sz="2400" dirty="0">
              <a:solidFill>
                <a:srgbClr val="FF0000"/>
              </a:solidFill>
              <a:latin typeface="华文仿宋" panose="02010600040101010101" charset="-122"/>
              <a:ea typeface="华文仿宋" panose="02010600040101010101" charset="-122"/>
              <a:cs typeface="华文仿宋" panose="02010600040101010101"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b="1">
                <a:latin typeface="华文仿宋" panose="02010600040101010101" charset="-122"/>
                <a:ea typeface="华文仿宋" panose="02010600040101010101" charset="-122"/>
                <a:cs typeface="华文仿宋" panose="02010600040101010101" charset="-122"/>
              </a:rPr>
              <a:t>期货</a:t>
            </a:r>
            <a:r>
              <a:rPr lang="en-US" altLang="zh-CN" sz="3200" b="1">
                <a:latin typeface="华文仿宋" panose="02010600040101010101" charset="-122"/>
                <a:ea typeface="华文仿宋" panose="02010600040101010101" charset="-122"/>
                <a:cs typeface="华文仿宋" panose="02010600040101010101" charset="-122"/>
              </a:rPr>
              <a:t>定价——</a:t>
            </a:r>
            <a:r>
              <a:rPr lang="zh-CN" altLang="en-US" sz="3200" b="1">
                <a:latin typeface="华文仿宋" panose="02010600040101010101" charset="-122"/>
                <a:ea typeface="华文仿宋" panose="02010600040101010101" charset="-122"/>
                <a:cs typeface="华文仿宋" panose="02010600040101010101" charset="-122"/>
              </a:rPr>
              <a:t>因子构建体系</a:t>
            </a:r>
            <a:endParaRPr lang="zh-CN" altLang="en-US" sz="3200" b="1">
              <a:latin typeface="华文仿宋" panose="02010600040101010101" charset="-122"/>
              <a:ea typeface="华文仿宋" panose="02010600040101010101" charset="-122"/>
              <a:cs typeface="华文仿宋" panose="02010600040101010101" charset="-122"/>
            </a:endParaRPr>
          </a:p>
        </p:txBody>
      </p:sp>
      <p:sp>
        <p:nvSpPr>
          <p:cNvPr id="15" name="矩形 14"/>
          <p:cNvSpPr/>
          <p:nvPr>
            <p:custDataLst>
              <p:tags r:id="rId1"/>
            </p:custDataLst>
          </p:nvPr>
        </p:nvSpPr>
        <p:spPr>
          <a:xfrm>
            <a:off x="977265" y="1296670"/>
            <a:ext cx="9806940" cy="4843145"/>
          </a:xfrm>
          <a:prstGeom prst="rect">
            <a:avLst/>
          </a:prstGeom>
          <a:noFill/>
          <a:ln w="12700" cmpd="sng">
            <a:solidFill>
              <a:schemeClr val="accent1">
                <a:shade val="50000"/>
              </a:schemeClr>
            </a:solidFill>
            <a:prstDash val="solid"/>
          </a:ln>
        </p:spPr>
        <p:txBody>
          <a:bodyPr wrap="square">
            <a:noAutofit/>
          </a:bodyPr>
          <a:p>
            <a:pPr latinLnBrk="1"/>
            <a:r>
              <a:rPr lang="en-US" sz="2400" b="1" dirty="0">
                <a:solidFill>
                  <a:srgbClr val="FF0000"/>
                </a:solidFill>
                <a:latin typeface="华文仿宋" panose="02010600040101010101" charset="-122"/>
                <a:ea typeface="华文仿宋" panose="02010600040101010101" charset="-122"/>
                <a:cs typeface="华文仿宋" panose="02010600040101010101" charset="-122"/>
              </a:rPr>
              <a:t>1</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、期货体系建设</a:t>
            </a:r>
            <a:endParaRPr lang="zh-CN" alt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en-US" altLang="zh-CN" sz="2400" dirty="0">
                <a:solidFill>
                  <a:srgbClr val="FF0000"/>
                </a:solidFill>
                <a:latin typeface="华文仿宋" panose="02010600040101010101" charset="-122"/>
                <a:ea typeface="华文仿宋" panose="02010600040101010101" charset="-122"/>
                <a:cs typeface="华文仿宋" panose="02010600040101010101" charset="-122"/>
              </a:rPr>
              <a:t>    </a:t>
            </a:r>
            <a:r>
              <a:rPr lang="zh-CN" altLang="en-US" sz="2400" dirty="0">
                <a:latin typeface="华文仿宋" panose="02010600040101010101" charset="-122"/>
                <a:ea typeface="华文仿宋" panose="02010600040101010101" charset="-122"/>
                <a:cs typeface="华文仿宋" panose="02010600040101010101" charset="-122"/>
              </a:rPr>
              <a:t>产-供-销-运输-库存</a:t>
            </a:r>
            <a:r>
              <a:rPr lang="en-US" altLang="zh-CN" sz="2400" dirty="0">
                <a:latin typeface="华文仿宋" panose="02010600040101010101" charset="-122"/>
                <a:ea typeface="华文仿宋" panose="02010600040101010101" charset="-122"/>
                <a:cs typeface="华文仿宋" panose="02010600040101010101" charset="-122"/>
              </a:rPr>
              <a:t>-</a:t>
            </a:r>
            <a:r>
              <a:rPr lang="zh-CN" altLang="en-US" sz="2400" dirty="0">
                <a:latin typeface="华文仿宋" panose="02010600040101010101" charset="-122"/>
                <a:ea typeface="华文仿宋" panose="02010600040101010101" charset="-122"/>
                <a:cs typeface="华文仿宋" panose="02010600040101010101" charset="-122"/>
              </a:rPr>
              <a:t>期限结构</a:t>
            </a:r>
            <a:r>
              <a:rPr lang="en-US" altLang="zh-CN" sz="2400" dirty="0">
                <a:latin typeface="华文仿宋" panose="02010600040101010101" charset="-122"/>
                <a:ea typeface="华文仿宋" panose="02010600040101010101" charset="-122"/>
                <a:cs typeface="华文仿宋" panose="02010600040101010101" charset="-122"/>
              </a:rPr>
              <a:t>-</a:t>
            </a:r>
            <a:r>
              <a:rPr lang="zh-CN" altLang="en-US" sz="2400" dirty="0">
                <a:solidFill>
                  <a:schemeClr val="tx1"/>
                </a:solidFill>
                <a:latin typeface="华文仿宋" panose="02010600040101010101" charset="-122"/>
                <a:ea typeface="华文仿宋" panose="02010600040101010101" charset="-122"/>
                <a:cs typeface="华文仿宋" panose="02010600040101010101" charset="-122"/>
              </a:rPr>
              <a:t>资金流</a:t>
            </a:r>
            <a:r>
              <a:rPr lang="en-US" altLang="zh-CN" sz="2400" dirty="0">
                <a:solidFill>
                  <a:schemeClr val="tx1"/>
                </a:solidFill>
                <a:latin typeface="华文仿宋" panose="02010600040101010101" charset="-122"/>
                <a:ea typeface="华文仿宋" panose="02010600040101010101" charset="-122"/>
                <a:cs typeface="华文仿宋" panose="02010600040101010101" charset="-122"/>
              </a:rPr>
              <a:t>-</a:t>
            </a:r>
            <a:r>
              <a:rPr lang="zh-CN" altLang="en-US" sz="2400" dirty="0">
                <a:solidFill>
                  <a:schemeClr val="tx1"/>
                </a:solidFill>
                <a:latin typeface="华文仿宋" panose="02010600040101010101" charset="-122"/>
                <a:ea typeface="华文仿宋" panose="02010600040101010101" charset="-122"/>
                <a:cs typeface="华文仿宋" panose="02010600040101010101" charset="-122"/>
              </a:rPr>
              <a:t>量价</a:t>
            </a:r>
            <a:endParaRPr lang="en-US" altLang="zh-CN" sz="2400"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rPr>
              <a:t>2</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、期货因子构建过程所需数据</a:t>
            </a:r>
            <a:endParaRPr lang="zh-CN" alt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en-US" altLang="zh-CN" sz="2400" dirty="0">
                <a:solidFill>
                  <a:schemeClr val="tx1"/>
                </a:solidFill>
                <a:latin typeface="华文仿宋" panose="02010600040101010101" charset="-122"/>
                <a:ea typeface="华文仿宋" panose="02010600040101010101" charset="-122"/>
                <a:cs typeface="华文仿宋" panose="02010600040101010101" charset="-122"/>
              </a:rPr>
              <a:t>    </a:t>
            </a:r>
            <a:r>
              <a:rPr lang="zh-CN" altLang="en-US" sz="2400" dirty="0">
                <a:solidFill>
                  <a:schemeClr val="tx1"/>
                </a:solidFill>
                <a:latin typeface="华文仿宋" panose="02010600040101010101" charset="-122"/>
                <a:ea typeface="华文仿宋" panose="02010600040101010101" charset="-122"/>
                <a:cs typeface="华文仿宋" panose="02010600040101010101" charset="-122"/>
              </a:rPr>
              <a:t>宏观：投资体系之母，其核心在于宏观主流偏见系统</a:t>
            </a:r>
            <a:r>
              <a:rPr lang="en-US" altLang="zh-CN" sz="2400" dirty="0">
                <a:solidFill>
                  <a:schemeClr val="tx1"/>
                </a:solidFill>
                <a:latin typeface="华文仿宋" panose="02010600040101010101" charset="-122"/>
                <a:ea typeface="华文仿宋" panose="02010600040101010101" charset="-122"/>
                <a:cs typeface="华文仿宋" panose="02010600040101010101" charset="-122"/>
              </a:rPr>
              <a:t>——PCA</a:t>
            </a:r>
            <a:r>
              <a:rPr lang="zh-CN" sz="2400" dirty="0">
                <a:solidFill>
                  <a:schemeClr val="tx1"/>
                </a:solidFill>
                <a:latin typeface="华文仿宋" panose="02010600040101010101" charset="-122"/>
                <a:ea typeface="华文仿宋" panose="02010600040101010101" charset="-122"/>
                <a:cs typeface="华文仿宋" panose="02010600040101010101" charset="-122"/>
              </a:rPr>
              <a:t>；</a:t>
            </a:r>
            <a:endParaRPr lang="zh-CN" altLang="en-US" sz="2400" dirty="0">
              <a:solidFill>
                <a:schemeClr val="tx1"/>
              </a:solidFill>
              <a:latin typeface="华文仿宋" panose="02010600040101010101" charset="-122"/>
              <a:ea typeface="华文仿宋" panose="02010600040101010101" charset="-122"/>
              <a:cs typeface="华文仿宋" panose="02010600040101010101" charset="-122"/>
            </a:endParaRPr>
          </a:p>
          <a:p>
            <a:pPr latinLnBrk="1"/>
            <a:r>
              <a:rPr lang="en-US" altLang="zh-CN" sz="2400" dirty="0">
                <a:solidFill>
                  <a:schemeClr val="tx1"/>
                </a:solidFill>
                <a:latin typeface="华文仿宋" panose="02010600040101010101" charset="-122"/>
                <a:ea typeface="华文仿宋" panose="02010600040101010101" charset="-122"/>
                <a:cs typeface="华文仿宋" panose="02010600040101010101" charset="-122"/>
              </a:rPr>
              <a:t>    </a:t>
            </a:r>
            <a:r>
              <a:rPr lang="zh-CN" altLang="en-US" sz="2400" dirty="0">
                <a:solidFill>
                  <a:schemeClr val="tx1"/>
                </a:solidFill>
                <a:latin typeface="华文仿宋" panose="02010600040101010101" charset="-122"/>
                <a:ea typeface="华文仿宋" panose="02010600040101010101" charset="-122"/>
                <a:cs typeface="华文仿宋" panose="02010600040101010101" charset="-122"/>
              </a:rPr>
              <a:t>货币：支撑现代定价体系的基础，债务的一条腿；</a:t>
            </a:r>
            <a:endParaRPr lang="zh-CN" altLang="en-US" sz="2400" dirty="0">
              <a:solidFill>
                <a:schemeClr val="tx1"/>
              </a:solidFill>
              <a:latin typeface="华文仿宋" panose="02010600040101010101" charset="-122"/>
              <a:ea typeface="华文仿宋" panose="02010600040101010101" charset="-122"/>
              <a:cs typeface="华文仿宋" panose="02010600040101010101" charset="-122"/>
            </a:endParaRPr>
          </a:p>
          <a:p>
            <a:pPr latinLnBrk="1"/>
            <a:r>
              <a:rPr lang="en-US" altLang="zh-CN" sz="2400" dirty="0">
                <a:solidFill>
                  <a:schemeClr val="tx1"/>
                </a:solidFill>
                <a:latin typeface="华文仿宋" panose="02010600040101010101" charset="-122"/>
                <a:ea typeface="华文仿宋" panose="02010600040101010101" charset="-122"/>
                <a:cs typeface="华文仿宋" panose="02010600040101010101" charset="-122"/>
              </a:rPr>
              <a:t>    </a:t>
            </a:r>
            <a:r>
              <a:rPr lang="zh-CN" altLang="en-US" sz="2400" dirty="0">
                <a:solidFill>
                  <a:schemeClr val="tx1"/>
                </a:solidFill>
                <a:latin typeface="华文仿宋" panose="02010600040101010101" charset="-122"/>
                <a:ea typeface="华文仿宋" panose="02010600040101010101" charset="-122"/>
                <a:cs typeface="华文仿宋" panose="02010600040101010101" charset="-122"/>
              </a:rPr>
              <a:t>信用：投资的方向性指引，债务的另一条腿；</a:t>
            </a:r>
            <a:endParaRPr lang="zh-CN" altLang="en-US" sz="2400" dirty="0">
              <a:solidFill>
                <a:schemeClr val="tx1"/>
              </a:solidFill>
              <a:latin typeface="华文仿宋" panose="02010600040101010101" charset="-122"/>
              <a:ea typeface="华文仿宋" panose="02010600040101010101" charset="-122"/>
              <a:cs typeface="华文仿宋" panose="02010600040101010101" charset="-122"/>
            </a:endParaRPr>
          </a:p>
          <a:p>
            <a:pPr latinLnBrk="1"/>
            <a:r>
              <a:rPr lang="zh-CN" altLang="en-US" sz="2400" dirty="0">
                <a:solidFill>
                  <a:schemeClr val="tx1"/>
                </a:solidFill>
                <a:latin typeface="华文仿宋" panose="02010600040101010101" charset="-122"/>
                <a:ea typeface="华文仿宋" panose="02010600040101010101" charset="-122"/>
                <a:cs typeface="华文仿宋" panose="02010600040101010101" charset="-122"/>
              </a:rPr>
              <a:t> </a:t>
            </a:r>
            <a:r>
              <a:rPr lang="en-US" altLang="zh-CN" sz="2400" dirty="0">
                <a:solidFill>
                  <a:schemeClr val="tx1"/>
                </a:solidFill>
                <a:latin typeface="华文仿宋" panose="02010600040101010101" charset="-122"/>
                <a:ea typeface="华文仿宋" panose="02010600040101010101" charset="-122"/>
                <a:cs typeface="华文仿宋" panose="02010600040101010101" charset="-122"/>
              </a:rPr>
              <a:t>   </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产供销：产业链数据，</a:t>
            </a:r>
            <a:r>
              <a:rPr lang="zh-CN" sz="2400" b="1" dirty="0">
                <a:solidFill>
                  <a:srgbClr val="FF0000"/>
                </a:solidFill>
                <a:latin typeface="华文仿宋" panose="02010600040101010101" charset="-122"/>
                <a:ea typeface="华文仿宋" panose="02010600040101010101" charset="-122"/>
                <a:cs typeface="华文仿宋" panose="02010600040101010101" charset="-122"/>
              </a:rPr>
              <a:t>决定了该商品的供需关系</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a:t>
            </a:r>
            <a:endParaRPr lang="zh-CN" alt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rPr>
              <a:t>    </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运输、库存：信用时代的周转状况，影响供给和消费；</a:t>
            </a:r>
            <a:endParaRPr lang="zh-CN" alt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 </a:t>
            </a:r>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rPr>
              <a:t>   </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期限结构：升贴水结构，侧面反应供需状况；</a:t>
            </a:r>
            <a:endParaRPr lang="zh-CN" altLang="en-US" sz="2400" dirty="0">
              <a:solidFill>
                <a:schemeClr val="tx1"/>
              </a:solidFill>
              <a:latin typeface="华文仿宋" panose="02010600040101010101" charset="-122"/>
              <a:ea typeface="华文仿宋" panose="02010600040101010101" charset="-122"/>
              <a:cs typeface="华文仿宋" panose="02010600040101010101" charset="-122"/>
            </a:endParaRPr>
          </a:p>
          <a:p>
            <a:pPr latinLnBrk="1"/>
            <a:r>
              <a:rPr lang="zh-CN" altLang="en-US" sz="2400" dirty="0">
                <a:solidFill>
                  <a:schemeClr val="tx1"/>
                </a:solidFill>
                <a:latin typeface="华文仿宋" panose="02010600040101010101" charset="-122"/>
                <a:ea typeface="华文仿宋" panose="02010600040101010101" charset="-122"/>
                <a:cs typeface="华文仿宋" panose="02010600040101010101" charset="-122"/>
              </a:rPr>
              <a:t> </a:t>
            </a:r>
            <a:r>
              <a:rPr lang="en-US" altLang="zh-CN" sz="2400" dirty="0">
                <a:solidFill>
                  <a:schemeClr val="tx1"/>
                </a:solidFill>
                <a:latin typeface="华文仿宋" panose="02010600040101010101" charset="-122"/>
                <a:ea typeface="华文仿宋" panose="02010600040101010101" charset="-122"/>
                <a:cs typeface="华文仿宋" panose="02010600040101010101" charset="-122"/>
              </a:rPr>
              <a:t>   </a:t>
            </a:r>
            <a:r>
              <a:rPr lang="zh-CN" altLang="en-US" sz="2400" dirty="0">
                <a:solidFill>
                  <a:schemeClr val="tx1"/>
                </a:solidFill>
                <a:latin typeface="华文仿宋" panose="02010600040101010101" charset="-122"/>
                <a:ea typeface="华文仿宋" panose="02010600040101010101" charset="-122"/>
                <a:cs typeface="华文仿宋" panose="02010600040101010101" charset="-122"/>
              </a:rPr>
              <a:t>资金流：最直接地表示短期资金对于各类资产的偏好；</a:t>
            </a:r>
            <a:endParaRPr lang="zh-CN" altLang="en-US" sz="2400" dirty="0">
              <a:solidFill>
                <a:schemeClr val="tx1"/>
              </a:solidFill>
              <a:latin typeface="华文仿宋" panose="02010600040101010101" charset="-122"/>
              <a:ea typeface="华文仿宋" panose="02010600040101010101" charset="-122"/>
              <a:cs typeface="华文仿宋" panose="02010600040101010101" charset="-122"/>
            </a:endParaRPr>
          </a:p>
          <a:p>
            <a:pPr latinLnBrk="1"/>
            <a:r>
              <a:rPr lang="en-US" altLang="zh-CN" sz="2400" dirty="0">
                <a:solidFill>
                  <a:schemeClr val="tx1"/>
                </a:solidFill>
                <a:latin typeface="华文仿宋" panose="02010600040101010101" charset="-122"/>
                <a:ea typeface="华文仿宋" panose="02010600040101010101" charset="-122"/>
                <a:cs typeface="华文仿宋" panose="02010600040101010101" charset="-122"/>
              </a:rPr>
              <a:t>    </a:t>
            </a:r>
            <a:r>
              <a:rPr lang="zh-CN" altLang="en-US" sz="2400" dirty="0">
                <a:solidFill>
                  <a:schemeClr val="tx1"/>
                </a:solidFill>
                <a:latin typeface="华文仿宋" panose="02010600040101010101" charset="-122"/>
                <a:ea typeface="华文仿宋" panose="02010600040101010101" charset="-122"/>
                <a:cs typeface="华文仿宋" panose="02010600040101010101" charset="-122"/>
              </a:rPr>
              <a:t>量价因子：最为传统的因子。</a:t>
            </a:r>
            <a:endParaRPr lang="zh-CN" altLang="en-US" sz="2400" dirty="0">
              <a:solidFill>
                <a:schemeClr val="tx1"/>
              </a:solidFill>
              <a:latin typeface="华文仿宋" panose="02010600040101010101" charset="-122"/>
              <a:ea typeface="华文仿宋" panose="02010600040101010101" charset="-122"/>
              <a:cs typeface="华文仿宋" panose="02010600040101010101" charset="-122"/>
            </a:endParaRPr>
          </a:p>
          <a:p>
            <a:pPr latinLnBrk="1"/>
            <a:endParaRPr lang="zh-CN" altLang="en-US" sz="2400" dirty="0">
              <a:solidFill>
                <a:schemeClr val="tx1"/>
              </a:solidFill>
              <a:latin typeface="华文仿宋" panose="02010600040101010101" charset="-122"/>
              <a:ea typeface="华文仿宋" panose="02010600040101010101" charset="-122"/>
              <a:cs typeface="华文仿宋" panose="02010600040101010101" charset="-122"/>
            </a:endParaRPr>
          </a:p>
          <a:p>
            <a:pPr latinLnBrk="1"/>
            <a:r>
              <a:rPr lang="zh-CN" altLang="en-US" sz="2400" b="1" dirty="0">
                <a:solidFill>
                  <a:srgbClr val="FF0000"/>
                </a:solidFill>
                <a:highlight>
                  <a:srgbClr val="FFFF00"/>
                </a:highlight>
                <a:latin typeface="华文仿宋" panose="02010600040101010101" charset="-122"/>
                <a:ea typeface="华文仿宋" panose="02010600040101010101" charset="-122"/>
                <a:cs typeface="华文仿宋" panose="02010600040101010101" charset="-122"/>
              </a:rPr>
              <a:t>基本原则：数据逻辑清晰，易得性强，尽量少受政治、地域等因素影响。</a:t>
            </a:r>
            <a:endParaRPr lang="zh-CN" altLang="en-US" sz="2400" dirty="0">
              <a:solidFill>
                <a:schemeClr val="tx1"/>
              </a:solidFill>
              <a:latin typeface="华文仿宋" panose="02010600040101010101" charset="-122"/>
              <a:ea typeface="华文仿宋" panose="02010600040101010101" charset="-122"/>
              <a:cs typeface="华文仿宋" panose="02010600040101010101" charset="-122"/>
            </a:endParaRPr>
          </a:p>
          <a:p>
            <a:pPr latinLnBrk="1"/>
            <a:endParaRPr lang="zh-CN" altLang="en-US" sz="2400" dirty="0">
              <a:solidFill>
                <a:srgbClr val="FF0000"/>
              </a:solidFill>
              <a:latin typeface="华文仿宋" panose="02010600040101010101" charset="-122"/>
              <a:ea typeface="华文仿宋" panose="02010600040101010101" charset="-122"/>
              <a:cs typeface="华文仿宋" panose="02010600040101010101"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b="1">
                <a:latin typeface="华文仿宋" panose="02010600040101010101" charset="-122"/>
                <a:ea typeface="华文仿宋" panose="02010600040101010101" charset="-122"/>
                <a:cs typeface="华文仿宋" panose="02010600040101010101" charset="-122"/>
              </a:rPr>
              <a:t>2、</a:t>
            </a:r>
            <a:r>
              <a:rPr lang="zh-CN" altLang="en-US" sz="3200" b="1">
                <a:latin typeface="华文仿宋" panose="02010600040101010101" charset="-122"/>
                <a:ea typeface="华文仿宋" panose="02010600040101010101" charset="-122"/>
                <a:cs typeface="华文仿宋" panose="02010600040101010101" charset="-122"/>
              </a:rPr>
              <a:t>期权</a:t>
            </a:r>
            <a:r>
              <a:rPr lang="en-US" altLang="zh-CN" sz="3200" b="1">
                <a:latin typeface="华文仿宋" panose="02010600040101010101" charset="-122"/>
                <a:ea typeface="华文仿宋" panose="02010600040101010101" charset="-122"/>
                <a:cs typeface="华文仿宋" panose="02010600040101010101" charset="-122"/>
              </a:rPr>
              <a:t>定价——</a:t>
            </a:r>
            <a:r>
              <a:rPr lang="zh-CN" altLang="en-US" sz="3200" b="1">
                <a:latin typeface="华文仿宋" panose="02010600040101010101" charset="-122"/>
                <a:ea typeface="华文仿宋" panose="02010600040101010101" charset="-122"/>
                <a:cs typeface="华文仿宋" panose="02010600040101010101" charset="-122"/>
              </a:rPr>
              <a:t>基本要素</a:t>
            </a:r>
            <a:endParaRPr lang="zh-CN" altLang="en-US" sz="3200" b="1">
              <a:latin typeface="华文仿宋" panose="02010600040101010101" charset="-122"/>
              <a:ea typeface="华文仿宋" panose="02010600040101010101" charset="-122"/>
              <a:cs typeface="华文仿宋" panose="02010600040101010101" charset="-122"/>
            </a:endParaRPr>
          </a:p>
        </p:txBody>
      </p:sp>
      <p:sp>
        <p:nvSpPr>
          <p:cNvPr id="3" name="矩形 2"/>
          <p:cNvSpPr/>
          <p:nvPr>
            <p:custDataLst>
              <p:tags r:id="rId1"/>
            </p:custDataLst>
          </p:nvPr>
        </p:nvSpPr>
        <p:spPr>
          <a:xfrm>
            <a:off x="884555" y="1588770"/>
            <a:ext cx="10220325" cy="3837305"/>
          </a:xfrm>
          <a:prstGeom prst="rect">
            <a:avLst/>
          </a:prstGeom>
          <a:noFill/>
          <a:ln w="12700" cmpd="sng">
            <a:solidFill>
              <a:schemeClr val="accent1">
                <a:shade val="50000"/>
              </a:schemeClr>
            </a:solidFill>
            <a:prstDash val="solid"/>
          </a:ln>
        </p:spPr>
        <p:txBody>
          <a:bodyPr wrap="square">
            <a:noAutofit/>
          </a:bodyPr>
          <a:p>
            <a:pPr latinLnBrk="1"/>
            <a:r>
              <a:rPr lang="en-US" sz="2000" b="1" dirty="0">
                <a:solidFill>
                  <a:srgbClr val="FF0000"/>
                </a:solidFill>
                <a:latin typeface="楷体" panose="02010609060101010101" charset="-122"/>
                <a:ea typeface="楷体" panose="02010609060101010101" charset="-122"/>
                <a:cs typeface="楷体" panose="02010609060101010101" charset="-122"/>
              </a:rPr>
              <a:t>1</a:t>
            </a:r>
            <a:r>
              <a:rPr lang="zh-CN" altLang="en-US" sz="2000" b="1" dirty="0">
                <a:solidFill>
                  <a:srgbClr val="FF0000"/>
                </a:solidFill>
                <a:latin typeface="楷体" panose="02010609060101010101" charset="-122"/>
                <a:ea typeface="楷体" panose="02010609060101010101" charset="-122"/>
                <a:cs typeface="楷体" panose="02010609060101010101" charset="-122"/>
              </a:rPr>
              <a:t>、定义</a:t>
            </a:r>
            <a:endParaRPr lang="zh-CN" altLang="en-US" sz="2000" b="1" dirty="0">
              <a:solidFill>
                <a:srgbClr val="FF0000"/>
              </a:solidFill>
              <a:latin typeface="楷体" panose="02010609060101010101" charset="-122"/>
              <a:ea typeface="楷体" panose="02010609060101010101" charset="-122"/>
              <a:cs typeface="楷体" panose="02010609060101010101" charset="-122"/>
            </a:endParaRPr>
          </a:p>
          <a:p>
            <a:pPr latinLnBrk="1"/>
            <a:r>
              <a:rPr lang="zh-CN" altLang="en-US" sz="2000" dirty="0">
                <a:latin typeface="楷体" panose="02010609060101010101" charset="-122"/>
                <a:ea typeface="楷体" panose="02010609060101010101" charset="-122"/>
                <a:cs typeface="楷体" panose="02010609060101010101" charset="-122"/>
              </a:rPr>
              <a:t>    期权，是指一种合约，源于十八世纪后期的美国和欧洲市场，该合约赋予持有人在某一特定日期或该日之前的任何时间以固定价格购进或售出一种资产的权利。</a:t>
            </a:r>
            <a:endParaRPr lang="zh-CN" altLang="en-US" sz="2000" dirty="0">
              <a:latin typeface="楷体" panose="02010609060101010101" charset="-122"/>
              <a:ea typeface="楷体" panose="02010609060101010101" charset="-122"/>
              <a:cs typeface="楷体" panose="02010609060101010101" charset="-122"/>
            </a:endParaRPr>
          </a:p>
          <a:p>
            <a:pPr latinLnBrk="1"/>
            <a:r>
              <a:rPr lang="zh-CN" altLang="en-US" sz="2000" dirty="0">
                <a:latin typeface="楷体" panose="02010609060101010101" charset="-122"/>
                <a:ea typeface="楷体" panose="02010609060101010101" charset="-122"/>
                <a:cs typeface="楷体" panose="02010609060101010101" charset="-122"/>
              </a:rPr>
              <a:t> </a:t>
            </a:r>
            <a:r>
              <a:rPr lang="en-US" altLang="zh-CN" sz="2000" dirty="0">
                <a:latin typeface="楷体" panose="02010609060101010101" charset="-122"/>
                <a:ea typeface="楷体" panose="02010609060101010101" charset="-122"/>
                <a:cs typeface="楷体" panose="02010609060101010101" charset="-122"/>
              </a:rPr>
              <a:t>   </a:t>
            </a:r>
            <a:r>
              <a:rPr lang="zh-CN" altLang="en-US" sz="2000" b="1" dirty="0">
                <a:solidFill>
                  <a:srgbClr val="FF0000"/>
                </a:solidFill>
                <a:latin typeface="楷体" panose="02010609060101010101" charset="-122"/>
                <a:ea typeface="楷体" panose="02010609060101010101" charset="-122"/>
                <a:cs typeface="楷体" panose="02010609060101010101" charset="-122"/>
              </a:rPr>
              <a:t>关键字：权利，标的，到期日，执行方式。</a:t>
            </a:r>
            <a:endParaRPr lang="zh-CN" altLang="en-US" sz="2000" dirty="0">
              <a:latin typeface="楷体" panose="02010609060101010101" charset="-122"/>
              <a:ea typeface="楷体" panose="02010609060101010101" charset="-122"/>
              <a:cs typeface="楷体" panose="02010609060101010101" charset="-122"/>
            </a:endParaRPr>
          </a:p>
          <a:p>
            <a:pPr latinLnBrk="1"/>
            <a:r>
              <a:rPr lang="en-US" altLang="zh-CN" sz="2000" b="1" dirty="0">
                <a:solidFill>
                  <a:srgbClr val="FF0000"/>
                </a:solidFill>
                <a:latin typeface="楷体" panose="02010609060101010101" charset="-122"/>
                <a:ea typeface="楷体" panose="02010609060101010101" charset="-122"/>
                <a:cs typeface="楷体" panose="02010609060101010101" charset="-122"/>
              </a:rPr>
              <a:t>2</a:t>
            </a:r>
            <a:r>
              <a:rPr lang="zh-CN" altLang="en-US" sz="2000" b="1" dirty="0">
                <a:solidFill>
                  <a:srgbClr val="FF0000"/>
                </a:solidFill>
                <a:latin typeface="楷体" panose="02010609060101010101" charset="-122"/>
                <a:ea typeface="楷体" panose="02010609060101010101" charset="-122"/>
                <a:cs typeface="楷体" panose="02010609060101010101" charset="-122"/>
              </a:rPr>
              <a:t>、类型</a:t>
            </a:r>
            <a:endParaRPr lang="zh-CN" altLang="en-US" sz="2000" b="1" dirty="0">
              <a:solidFill>
                <a:srgbClr val="FF0000"/>
              </a:solidFill>
              <a:latin typeface="楷体" panose="02010609060101010101" charset="-122"/>
              <a:ea typeface="楷体" panose="02010609060101010101" charset="-122"/>
              <a:cs typeface="楷体" panose="02010609060101010101" charset="-122"/>
            </a:endParaRPr>
          </a:p>
          <a:p>
            <a:pPr latinLnBrk="1"/>
            <a:r>
              <a:rPr lang="zh-CN" altLang="en-US" sz="2000" dirty="0">
                <a:latin typeface="楷体" panose="02010609060101010101" charset="-122"/>
                <a:ea typeface="楷体" panose="02010609060101010101" charset="-122"/>
                <a:cs typeface="楷体" panose="02010609060101010101" charset="-122"/>
              </a:rPr>
              <a:t>    按标的方向：看涨期权（</a:t>
            </a:r>
            <a:r>
              <a:rPr lang="en-US" altLang="zh-CN" sz="2000" dirty="0">
                <a:latin typeface="楷体" panose="02010609060101010101" charset="-122"/>
                <a:ea typeface="楷体" panose="02010609060101010101" charset="-122"/>
                <a:cs typeface="楷体" panose="02010609060101010101" charset="-122"/>
              </a:rPr>
              <a:t>call</a:t>
            </a:r>
            <a:r>
              <a:rPr lang="zh-CN" altLang="en-US" sz="2000" dirty="0">
                <a:latin typeface="楷体" panose="02010609060101010101" charset="-122"/>
                <a:ea typeface="楷体" panose="02010609060101010101" charset="-122"/>
                <a:cs typeface="楷体" panose="02010609060101010101" charset="-122"/>
              </a:rPr>
              <a:t>）、看跌期权（</a:t>
            </a:r>
            <a:r>
              <a:rPr lang="en-US" altLang="zh-CN" sz="2000" dirty="0">
                <a:latin typeface="楷体" panose="02010609060101010101" charset="-122"/>
                <a:ea typeface="楷体" panose="02010609060101010101" charset="-122"/>
                <a:cs typeface="楷体" panose="02010609060101010101" charset="-122"/>
              </a:rPr>
              <a:t>put</a:t>
            </a:r>
            <a:r>
              <a:rPr lang="zh-CN" altLang="en-US" sz="2000" dirty="0">
                <a:latin typeface="楷体" panose="02010609060101010101" charset="-122"/>
                <a:ea typeface="楷体" panose="02010609060101010101" charset="-122"/>
                <a:cs typeface="楷体" panose="02010609060101010101" charset="-122"/>
              </a:rPr>
              <a:t>）</a:t>
            </a:r>
            <a:endParaRPr lang="zh-CN" altLang="en-US" sz="2000" dirty="0">
              <a:latin typeface="楷体" panose="02010609060101010101" charset="-122"/>
              <a:ea typeface="楷体" panose="02010609060101010101" charset="-122"/>
              <a:cs typeface="楷体" panose="02010609060101010101" charset="-122"/>
            </a:endParaRPr>
          </a:p>
          <a:p>
            <a:pPr latinLnBrk="1"/>
            <a:r>
              <a:rPr lang="zh-CN" altLang="en-US" sz="2000" dirty="0">
                <a:latin typeface="楷体" panose="02010609060101010101" charset="-122"/>
                <a:ea typeface="楷体" panose="02010609060101010101" charset="-122"/>
                <a:cs typeface="楷体" panose="02010609060101010101" charset="-122"/>
              </a:rPr>
              <a:t>    按执行方式：欧式期权、美式期权；</a:t>
            </a:r>
            <a:endParaRPr lang="zh-CN" altLang="en-US" sz="2000" dirty="0">
              <a:latin typeface="楷体" panose="02010609060101010101" charset="-122"/>
              <a:ea typeface="楷体" panose="02010609060101010101" charset="-122"/>
              <a:cs typeface="楷体" panose="02010609060101010101" charset="-122"/>
            </a:endParaRPr>
          </a:p>
          <a:p>
            <a:pPr latinLnBrk="1"/>
            <a:r>
              <a:rPr lang="zh-CN" altLang="en-US" sz="2000" dirty="0">
                <a:latin typeface="楷体" panose="02010609060101010101" charset="-122"/>
                <a:ea typeface="楷体" panose="02010609060101010101" charset="-122"/>
                <a:cs typeface="楷体" panose="02010609060101010101" charset="-122"/>
              </a:rPr>
              <a:t>    按价格和执行价的关系：价内期权</a:t>
            </a:r>
            <a:r>
              <a:rPr lang="en-US" altLang="zh-CN" sz="2000" dirty="0">
                <a:latin typeface="楷体" panose="02010609060101010101" charset="-122"/>
                <a:ea typeface="楷体" panose="02010609060101010101" charset="-122"/>
                <a:cs typeface="楷体" panose="02010609060101010101" charset="-122"/>
              </a:rPr>
              <a:t>ITM</a:t>
            </a:r>
            <a:r>
              <a:rPr lang="zh-CN" altLang="en-US" sz="2000" dirty="0">
                <a:latin typeface="楷体" panose="02010609060101010101" charset="-122"/>
                <a:ea typeface="楷体" panose="02010609060101010101" charset="-122"/>
                <a:cs typeface="楷体" panose="02010609060101010101" charset="-122"/>
              </a:rPr>
              <a:t>，平价期权</a:t>
            </a:r>
            <a:r>
              <a:rPr lang="en-US" altLang="zh-CN" sz="2000" dirty="0">
                <a:latin typeface="楷体" panose="02010609060101010101" charset="-122"/>
                <a:ea typeface="楷体" panose="02010609060101010101" charset="-122"/>
                <a:cs typeface="楷体" panose="02010609060101010101" charset="-122"/>
              </a:rPr>
              <a:t>ATM</a:t>
            </a:r>
            <a:r>
              <a:rPr lang="zh-CN" altLang="en-US" sz="2000" dirty="0">
                <a:latin typeface="楷体" panose="02010609060101010101" charset="-122"/>
                <a:ea typeface="楷体" panose="02010609060101010101" charset="-122"/>
                <a:cs typeface="楷体" panose="02010609060101010101" charset="-122"/>
              </a:rPr>
              <a:t>，价外期权</a:t>
            </a:r>
            <a:r>
              <a:rPr lang="en-US" altLang="zh-CN" sz="2000" dirty="0">
                <a:latin typeface="楷体" panose="02010609060101010101" charset="-122"/>
                <a:ea typeface="楷体" panose="02010609060101010101" charset="-122"/>
                <a:cs typeface="楷体" panose="02010609060101010101" charset="-122"/>
              </a:rPr>
              <a:t>OTM</a:t>
            </a:r>
            <a:r>
              <a:rPr lang="zh-CN" altLang="en-US" sz="2000" dirty="0">
                <a:latin typeface="楷体" panose="02010609060101010101" charset="-122"/>
                <a:ea typeface="楷体" panose="02010609060101010101" charset="-122"/>
                <a:cs typeface="楷体" panose="02010609060101010101" charset="-122"/>
              </a:rPr>
              <a:t>；</a:t>
            </a:r>
            <a:endParaRPr lang="zh-CN" altLang="en-US" sz="2000" dirty="0">
              <a:latin typeface="楷体" panose="02010609060101010101" charset="-122"/>
              <a:ea typeface="楷体" panose="02010609060101010101" charset="-122"/>
              <a:cs typeface="楷体" panose="02010609060101010101" charset="-122"/>
            </a:endParaRPr>
          </a:p>
          <a:p>
            <a:pPr latinLnBrk="1"/>
            <a:r>
              <a:rPr lang="zh-CN" altLang="en-US" sz="2000" dirty="0">
                <a:latin typeface="楷体" panose="02010609060101010101" charset="-122"/>
                <a:ea typeface="楷体" panose="02010609060101010101" charset="-122"/>
                <a:cs typeface="楷体" panose="02010609060101010101" charset="-122"/>
              </a:rPr>
              <a:t>    按组织形式：</a:t>
            </a:r>
            <a:r>
              <a:rPr lang="en-US" altLang="zh-CN" sz="2000" dirty="0">
                <a:latin typeface="楷体" panose="02010609060101010101" charset="-122"/>
                <a:ea typeface="楷体" panose="02010609060101010101" charset="-122"/>
                <a:cs typeface="楷体" panose="02010609060101010101" charset="-122"/>
              </a:rPr>
              <a:t>Bemudan options</a:t>
            </a:r>
            <a:r>
              <a:rPr lang="zh-CN" altLang="en-US" sz="2000" dirty="0">
                <a:latin typeface="楷体" panose="02010609060101010101" charset="-122"/>
                <a:ea typeface="楷体" panose="02010609060101010101" charset="-122"/>
                <a:cs typeface="楷体" panose="02010609060101010101" charset="-122"/>
              </a:rPr>
              <a:t>、</a:t>
            </a:r>
            <a:r>
              <a:rPr lang="en-US" altLang="zh-CN" sz="2000" dirty="0">
                <a:latin typeface="楷体" panose="02010609060101010101" charset="-122"/>
                <a:ea typeface="楷体" panose="02010609060101010101" charset="-122"/>
                <a:cs typeface="楷体" panose="02010609060101010101" charset="-122"/>
              </a:rPr>
              <a:t>Compound options</a:t>
            </a:r>
            <a:r>
              <a:rPr lang="zh-CN" altLang="en-US" sz="2000" dirty="0">
                <a:latin typeface="楷体" panose="02010609060101010101" charset="-122"/>
                <a:ea typeface="楷体" panose="02010609060101010101" charset="-122"/>
                <a:cs typeface="楷体" panose="02010609060101010101" charset="-122"/>
              </a:rPr>
              <a:t>、</a:t>
            </a:r>
            <a:r>
              <a:rPr lang="en-US" altLang="zh-CN" sz="2000" dirty="0">
                <a:latin typeface="楷体" panose="02010609060101010101" charset="-122"/>
                <a:ea typeface="楷体" panose="02010609060101010101" charset="-122"/>
                <a:cs typeface="楷体" panose="02010609060101010101" charset="-122"/>
              </a:rPr>
              <a:t>Barrier options</a:t>
            </a:r>
            <a:r>
              <a:rPr lang="zh-CN" altLang="en-US" sz="2000" dirty="0">
                <a:latin typeface="楷体" panose="02010609060101010101" charset="-122"/>
                <a:ea typeface="楷体" panose="02010609060101010101" charset="-122"/>
                <a:cs typeface="楷体" panose="02010609060101010101" charset="-122"/>
              </a:rPr>
              <a:t>、</a:t>
            </a:r>
            <a:r>
              <a:rPr lang="en-US" altLang="zh-CN" sz="2000" dirty="0">
                <a:latin typeface="楷体" panose="02010609060101010101" charset="-122"/>
                <a:ea typeface="楷体" panose="02010609060101010101" charset="-122"/>
                <a:cs typeface="楷体" panose="02010609060101010101" charset="-122"/>
              </a:rPr>
              <a:t>Lookback options</a:t>
            </a:r>
            <a:r>
              <a:rPr lang="zh-CN" altLang="en-US" sz="2000" dirty="0">
                <a:latin typeface="楷体" panose="02010609060101010101" charset="-122"/>
                <a:ea typeface="楷体" panose="02010609060101010101" charset="-122"/>
                <a:cs typeface="楷体" panose="02010609060101010101" charset="-122"/>
              </a:rPr>
              <a:t>、</a:t>
            </a:r>
            <a:r>
              <a:rPr lang="en-US" altLang="zh-CN" sz="2000" dirty="0">
                <a:latin typeface="楷体" panose="02010609060101010101" charset="-122"/>
                <a:ea typeface="楷体" panose="02010609060101010101" charset="-122"/>
                <a:cs typeface="楷体" panose="02010609060101010101" charset="-122"/>
              </a:rPr>
              <a:t>Shout options</a:t>
            </a:r>
            <a:r>
              <a:rPr lang="zh-CN" altLang="en-US" sz="2000" dirty="0">
                <a:latin typeface="楷体" panose="02010609060101010101" charset="-122"/>
                <a:ea typeface="楷体" panose="02010609060101010101" charset="-122"/>
                <a:cs typeface="楷体" panose="02010609060101010101" charset="-122"/>
              </a:rPr>
              <a:t>、</a:t>
            </a:r>
            <a:r>
              <a:rPr lang="en-US" altLang="zh-CN" sz="2000" dirty="0">
                <a:latin typeface="楷体" panose="02010609060101010101" charset="-122"/>
                <a:ea typeface="楷体" panose="02010609060101010101" charset="-122"/>
                <a:cs typeface="楷体" panose="02010609060101010101" charset="-122"/>
              </a:rPr>
              <a:t>Asian options……</a:t>
            </a:r>
            <a:endParaRPr lang="en-US" altLang="zh-CN" sz="2000" dirty="0">
              <a:latin typeface="楷体" panose="02010609060101010101" charset="-122"/>
              <a:ea typeface="楷体" panose="02010609060101010101" charset="-122"/>
              <a:cs typeface="楷体" panose="02010609060101010101" charset="-122"/>
            </a:endParaRPr>
          </a:p>
          <a:p>
            <a:pPr algn="l" latinLnBrk="1">
              <a:buClrTx/>
              <a:buSzTx/>
              <a:buFontTx/>
            </a:pPr>
            <a:r>
              <a:rPr lang="en-US" altLang="zh-CN" sz="2000" b="1" dirty="0">
                <a:solidFill>
                  <a:srgbClr val="FF0000"/>
                </a:solidFill>
                <a:latin typeface="楷体" panose="02010609060101010101" charset="-122"/>
                <a:ea typeface="楷体" panose="02010609060101010101" charset="-122"/>
                <a:cs typeface="楷体" panose="02010609060101010101" charset="-122"/>
              </a:rPr>
              <a:t>3、要素</a:t>
            </a:r>
            <a:endParaRPr lang="en-US" altLang="zh-CN" sz="2000" b="1" dirty="0">
              <a:solidFill>
                <a:srgbClr val="FF0000"/>
              </a:solidFill>
              <a:latin typeface="楷体" panose="02010609060101010101" charset="-122"/>
              <a:ea typeface="楷体" panose="02010609060101010101" charset="-122"/>
              <a:cs typeface="楷体" panose="02010609060101010101" charset="-122"/>
            </a:endParaRPr>
          </a:p>
          <a:p>
            <a:pPr latinLnBrk="1"/>
            <a:r>
              <a:rPr lang="zh-CN" altLang="en-US" sz="2000" dirty="0">
                <a:latin typeface="楷体" panose="02010609060101010101" charset="-122"/>
                <a:ea typeface="楷体" panose="02010609060101010101" charset="-122"/>
                <a:cs typeface="楷体" panose="02010609060101010101" charset="-122"/>
              </a:rPr>
              <a:t>    标的价格：</a:t>
            </a:r>
            <a:r>
              <a:rPr lang="en-US" altLang="zh-CN" sz="2000" dirty="0">
                <a:latin typeface="楷体" panose="02010609060101010101" charset="-122"/>
                <a:ea typeface="楷体" panose="02010609060101010101" charset="-122"/>
                <a:cs typeface="楷体" panose="02010609060101010101" charset="-122"/>
              </a:rPr>
              <a:t>S</a:t>
            </a:r>
            <a:r>
              <a:rPr lang="zh-CN" altLang="en-US" sz="2000" dirty="0">
                <a:latin typeface="楷体" panose="02010609060101010101" charset="-122"/>
                <a:ea typeface="楷体" panose="02010609060101010101" charset="-122"/>
                <a:cs typeface="楷体" panose="02010609060101010101" charset="-122"/>
              </a:rPr>
              <a:t>、执行价格：</a:t>
            </a:r>
            <a:r>
              <a:rPr lang="en-US" altLang="zh-CN" sz="2000" dirty="0">
                <a:latin typeface="楷体" panose="02010609060101010101" charset="-122"/>
                <a:ea typeface="楷体" panose="02010609060101010101" charset="-122"/>
                <a:cs typeface="楷体" panose="02010609060101010101" charset="-122"/>
              </a:rPr>
              <a:t>K-strike</a:t>
            </a:r>
            <a:r>
              <a:rPr lang="zh-CN" altLang="en-US" sz="2000" dirty="0">
                <a:latin typeface="楷体" panose="02010609060101010101" charset="-122"/>
                <a:ea typeface="楷体" panose="02010609060101010101" charset="-122"/>
                <a:cs typeface="楷体" panose="02010609060101010101" charset="-122"/>
              </a:rPr>
              <a:t>、期限（到期日）：</a:t>
            </a:r>
            <a:r>
              <a:rPr lang="en-US" altLang="zh-CN" sz="2000" dirty="0">
                <a:latin typeface="楷体" panose="02010609060101010101" charset="-122"/>
                <a:ea typeface="楷体" panose="02010609060101010101" charset="-122"/>
                <a:cs typeface="楷体" panose="02010609060101010101" charset="-122"/>
              </a:rPr>
              <a:t>T</a:t>
            </a:r>
            <a:r>
              <a:rPr lang="zh-CN" altLang="en-US" sz="2000" dirty="0">
                <a:latin typeface="楷体" panose="02010609060101010101" charset="-122"/>
                <a:ea typeface="楷体" panose="02010609060101010101" charset="-122"/>
                <a:cs typeface="楷体" panose="02010609060101010101" charset="-122"/>
              </a:rPr>
              <a:t>、波动率：</a:t>
            </a:r>
            <a:r>
              <a:rPr lang="en-US" altLang="zh-CN" sz="2000" dirty="0">
                <a:latin typeface="微软雅黑" panose="020B0503020204020204" charset="-122"/>
                <a:ea typeface="微软雅黑" panose="020B0503020204020204" charset="-122"/>
                <a:cs typeface="楷体" panose="02010609060101010101" charset="-122"/>
              </a:rPr>
              <a:t>σ</a:t>
            </a:r>
            <a:r>
              <a:rPr lang="zh-CN" altLang="en-US" sz="2000" dirty="0">
                <a:latin typeface="楷体" panose="02010609060101010101" charset="-122"/>
                <a:ea typeface="楷体" panose="02010609060101010101" charset="-122"/>
                <a:cs typeface="楷体" panose="02010609060101010101" charset="-122"/>
              </a:rPr>
              <a:t>、利率：</a:t>
            </a:r>
            <a:r>
              <a:rPr lang="en-US" altLang="zh-CN" sz="2000" dirty="0">
                <a:latin typeface="楷体" panose="02010609060101010101" charset="-122"/>
                <a:ea typeface="楷体" panose="02010609060101010101" charset="-122"/>
                <a:cs typeface="楷体" panose="02010609060101010101" charset="-122"/>
              </a:rPr>
              <a:t>r</a:t>
            </a:r>
            <a:r>
              <a:rPr lang="zh-CN" altLang="en-US" sz="2000" dirty="0">
                <a:latin typeface="楷体" panose="02010609060101010101" charset="-122"/>
                <a:ea typeface="楷体" panose="02010609060101010101" charset="-122"/>
                <a:cs typeface="楷体" panose="02010609060101010101" charset="-122"/>
              </a:rPr>
              <a:t>。</a:t>
            </a:r>
            <a:endParaRPr lang="zh-CN" altLang="en-US" sz="2000" b="1" dirty="0">
              <a:solidFill>
                <a:srgbClr val="FF0000"/>
              </a:solidFill>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b="1">
                <a:latin typeface="华文仿宋" panose="02010600040101010101" charset="-122"/>
                <a:ea typeface="华文仿宋" panose="02010600040101010101" charset="-122"/>
                <a:cs typeface="华文仿宋" panose="02010600040101010101" charset="-122"/>
              </a:rPr>
              <a:t>2、</a:t>
            </a:r>
            <a:r>
              <a:rPr lang="zh-CN" altLang="en-US" sz="3200" b="1">
                <a:latin typeface="华文仿宋" panose="02010600040101010101" charset="-122"/>
                <a:ea typeface="华文仿宋" panose="02010600040101010101" charset="-122"/>
                <a:cs typeface="华文仿宋" panose="02010600040101010101" charset="-122"/>
              </a:rPr>
              <a:t>期权</a:t>
            </a:r>
            <a:r>
              <a:rPr lang="en-US" altLang="zh-CN" sz="3200" b="1">
                <a:latin typeface="华文仿宋" panose="02010600040101010101" charset="-122"/>
                <a:ea typeface="华文仿宋" panose="02010600040101010101" charset="-122"/>
                <a:cs typeface="华文仿宋" panose="02010600040101010101" charset="-122"/>
              </a:rPr>
              <a:t>定价——</a:t>
            </a:r>
            <a:r>
              <a:rPr lang="zh-CN" altLang="en-US" sz="3200" b="1">
                <a:latin typeface="华文仿宋" panose="02010600040101010101" charset="-122"/>
                <a:ea typeface="华文仿宋" panose="02010600040101010101" charset="-122"/>
                <a:cs typeface="华文仿宋" panose="02010600040101010101" charset="-122"/>
              </a:rPr>
              <a:t>定价公式</a:t>
            </a:r>
            <a:endParaRPr lang="zh-CN" altLang="en-US" sz="3200" b="1">
              <a:latin typeface="华文仿宋" panose="02010600040101010101" charset="-122"/>
              <a:ea typeface="华文仿宋" panose="02010600040101010101" charset="-122"/>
              <a:cs typeface="华文仿宋" panose="02010600040101010101" charset="-122"/>
            </a:endParaRPr>
          </a:p>
        </p:txBody>
      </p:sp>
      <p:pic>
        <p:nvPicPr>
          <p:cNvPr id="4" name="图片 3"/>
          <p:cNvPicPr>
            <a:picLocks noChangeAspect="1"/>
          </p:cNvPicPr>
          <p:nvPr/>
        </p:nvPicPr>
        <p:blipFill>
          <a:blip r:embed="rId1"/>
          <a:stretch>
            <a:fillRect/>
          </a:stretch>
        </p:blipFill>
        <p:spPr>
          <a:xfrm>
            <a:off x="988695" y="1255395"/>
            <a:ext cx="10214610" cy="48272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16255" y="462280"/>
            <a:ext cx="7737475" cy="534035"/>
          </a:xfrm>
        </p:spPr>
        <p:txBody>
          <a:bodyPr wrap="square"/>
          <a:lstStyle/>
          <a:p>
            <a:pPr algn="l">
              <a:lnSpc>
                <a:spcPct val="90000"/>
              </a:lnSpc>
              <a:buClrTx/>
              <a:buSzTx/>
              <a:buFontTx/>
            </a:pPr>
            <a:r>
              <a:rPr lang="en-US" altLang="zh-CN" sz="3200" spc="0">
                <a:solidFill>
                  <a:schemeClr val="tx1"/>
                </a:solidFill>
                <a:latin typeface="华文仿宋" panose="02010600040101010101" charset="-122"/>
                <a:ea typeface="华文仿宋" panose="02010600040101010101" charset="-122"/>
                <a:cs typeface="华文仿宋" panose="02010600040101010101" charset="-122"/>
              </a:rPr>
              <a:t>2、期权定价——delta &amp;&amp; gamma</a:t>
            </a:r>
            <a:endParaRPr lang="en-US" altLang="zh-CN" sz="3200" spc="0">
              <a:solidFill>
                <a:schemeClr val="tx1"/>
              </a:solidFill>
              <a:latin typeface="华文仿宋" panose="02010600040101010101" charset="-122"/>
              <a:ea typeface="华文仿宋" panose="02010600040101010101" charset="-122"/>
              <a:cs typeface="华文仿宋" panose="02010600040101010101" charset="-122"/>
            </a:endParaRPr>
          </a:p>
        </p:txBody>
      </p:sp>
      <p:sp>
        <p:nvSpPr>
          <p:cNvPr id="15" name="矩形 14"/>
          <p:cNvSpPr/>
          <p:nvPr/>
        </p:nvSpPr>
        <p:spPr>
          <a:xfrm>
            <a:off x="515620" y="963930"/>
            <a:ext cx="10710545" cy="5323205"/>
          </a:xfrm>
          <a:prstGeom prst="rect">
            <a:avLst/>
          </a:prstGeom>
          <a:noFill/>
          <a:ln w="12700" cmpd="sng">
            <a:solidFill>
              <a:schemeClr val="accent1">
                <a:shade val="50000"/>
              </a:schemeClr>
            </a:solidFill>
            <a:prstDash val="solid"/>
          </a:ln>
        </p:spPr>
        <p:txBody>
          <a:bodyPr wrap="square">
            <a:spAutoFit/>
          </a:bodyPr>
          <a:lstStyle/>
          <a:p>
            <a:pPr latinLnBrk="1"/>
            <a:r>
              <a:rPr lang="zh-CN" altLang="en-US" sz="2000" dirty="0">
                <a:latin typeface="华文仿宋" panose="02010600040101010101" charset="-122"/>
                <a:ea typeface="华文仿宋" panose="02010600040101010101" charset="-122"/>
                <a:cs typeface="华文仿宋" panose="02010600040101010101" charset="-122"/>
              </a:rPr>
              <a:t>   </a:t>
            </a:r>
            <a:r>
              <a:rPr lang="zh-CN" altLang="en-US" sz="2000" dirty="0">
                <a:solidFill>
                  <a:srgbClr val="FF0000"/>
                </a:solidFill>
                <a:latin typeface="华文仿宋" panose="02010600040101010101" charset="-122"/>
                <a:ea typeface="华文仿宋" panose="02010600040101010101" charset="-122"/>
                <a:cs typeface="华文仿宋" panose="02010600040101010101" charset="-122"/>
              </a:rPr>
              <a:t> </a:t>
            </a:r>
            <a:r>
              <a:rPr lang="en-US" altLang="zh-CN" sz="2000" b="1" dirty="0">
                <a:solidFill>
                  <a:srgbClr val="FF0000"/>
                </a:solidFill>
                <a:latin typeface="华文仿宋" panose="02010600040101010101" charset="-122"/>
                <a:ea typeface="华文仿宋" panose="02010600040101010101" charset="-122"/>
                <a:cs typeface="华文仿宋" panose="02010600040101010101" charset="-122"/>
              </a:rPr>
              <a:t>1</a:t>
            </a:r>
            <a:r>
              <a:rPr lang="zh-CN" altLang="en-US" sz="2000" b="1" dirty="0">
                <a:solidFill>
                  <a:srgbClr val="FF0000"/>
                </a:solidFill>
                <a:latin typeface="华文仿宋" panose="02010600040101010101" charset="-122"/>
                <a:ea typeface="华文仿宋" panose="02010600040101010101" charset="-122"/>
                <a:cs typeface="华文仿宋" panose="02010600040101010101" charset="-122"/>
              </a:rPr>
              <a:t>、</a:t>
            </a:r>
            <a:r>
              <a:rPr lang="en-US" altLang="zh-CN" sz="2000" b="1" dirty="0">
                <a:solidFill>
                  <a:srgbClr val="FF0000"/>
                </a:solidFill>
                <a:latin typeface="华文仿宋" panose="02010600040101010101" charset="-122"/>
                <a:ea typeface="华文仿宋" panose="02010600040101010101" charset="-122"/>
                <a:cs typeface="华文仿宋" panose="02010600040101010101" charset="-122"/>
              </a:rPr>
              <a:t>delta</a:t>
            </a:r>
            <a:r>
              <a:rPr lang="en-US" altLang="zh-CN" sz="2000" dirty="0">
                <a:latin typeface="华文仿宋" panose="02010600040101010101" charset="-122"/>
                <a:ea typeface="华文仿宋" panose="02010600040101010101" charset="-122"/>
                <a:cs typeface="华文仿宋" panose="02010600040101010101" charset="-122"/>
              </a:rPr>
              <a:t>——</a:t>
            </a:r>
            <a:r>
              <a:rPr lang="zh-CN" altLang="en-US" sz="2000" dirty="0">
                <a:latin typeface="华文仿宋" panose="02010600040101010101" charset="-122"/>
                <a:ea typeface="华文仿宋" panose="02010600040101010101" charset="-122"/>
                <a:cs typeface="华文仿宋" panose="02010600040101010101" charset="-122"/>
              </a:rPr>
              <a:t>该变量被定义为期权价格变动与标的资产价格变化曲线的切线斜率，即正股价格变动时，期权价格变动的比例。</a:t>
            </a:r>
            <a:endParaRPr lang="zh-CN" altLang="en-US" sz="2000" dirty="0">
              <a:latin typeface="华文仿宋" panose="02010600040101010101" charset="-122"/>
              <a:ea typeface="华文仿宋" panose="02010600040101010101" charset="-122"/>
              <a:cs typeface="华文仿宋" panose="02010600040101010101" charset="-122"/>
            </a:endParaRPr>
          </a:p>
          <a:p>
            <a:pPr latinLnBrk="1"/>
            <a:r>
              <a:rPr lang="zh-CN" altLang="en-US" sz="2000" dirty="0">
                <a:solidFill>
                  <a:srgbClr val="FF0000"/>
                </a:solidFill>
                <a:latin typeface="华文仿宋" panose="02010600040101010101" charset="-122"/>
                <a:ea typeface="华文仿宋" panose="02010600040101010101" charset="-122"/>
                <a:cs typeface="华文仿宋" panose="02010600040101010101" charset="-122"/>
              </a:rPr>
              <a:t>    某</a:t>
            </a:r>
            <a:r>
              <a:rPr lang="en-US" altLang="zh-CN" sz="2000" dirty="0">
                <a:solidFill>
                  <a:srgbClr val="FF0000"/>
                </a:solidFill>
                <a:latin typeface="华文仿宋" panose="02010600040101010101" charset="-122"/>
                <a:ea typeface="华文仿宋" panose="02010600040101010101" charset="-122"/>
                <a:cs typeface="华文仿宋" panose="02010600040101010101" charset="-122"/>
              </a:rPr>
              <a:t>Call</a:t>
            </a:r>
            <a:r>
              <a:rPr lang="zh-CN" altLang="en-US" sz="2000" dirty="0">
                <a:solidFill>
                  <a:srgbClr val="FF0000"/>
                </a:solidFill>
                <a:latin typeface="华文仿宋" panose="02010600040101010101" charset="-122"/>
                <a:ea typeface="华文仿宋" panose="02010600040101010101" charset="-122"/>
                <a:cs typeface="华文仿宋" panose="02010600040101010101" charset="-122"/>
              </a:rPr>
              <a:t>的</a:t>
            </a:r>
            <a:r>
              <a:rPr lang="en-US" altLang="zh-CN" sz="2000" dirty="0">
                <a:solidFill>
                  <a:srgbClr val="FF0000"/>
                </a:solidFill>
                <a:latin typeface="华文仿宋" panose="02010600040101010101" charset="-122"/>
                <a:ea typeface="华文仿宋" panose="02010600040101010101" charset="-122"/>
                <a:cs typeface="华文仿宋" panose="02010600040101010101" charset="-122"/>
              </a:rPr>
              <a:t>delta</a:t>
            </a:r>
            <a:r>
              <a:rPr lang="zh-CN" altLang="en-US" sz="2000" dirty="0">
                <a:solidFill>
                  <a:srgbClr val="FF0000"/>
                </a:solidFill>
                <a:latin typeface="华文仿宋" panose="02010600040101010101" charset="-122"/>
                <a:ea typeface="华文仿宋" panose="02010600040101010101" charset="-122"/>
                <a:cs typeface="华文仿宋" panose="02010600040101010101" charset="-122"/>
              </a:rPr>
              <a:t>为</a:t>
            </a:r>
            <a:r>
              <a:rPr lang="en-US" altLang="zh-CN" sz="2000" dirty="0">
                <a:solidFill>
                  <a:srgbClr val="FF0000"/>
                </a:solidFill>
                <a:latin typeface="华文仿宋" panose="02010600040101010101" charset="-122"/>
                <a:ea typeface="华文仿宋" panose="02010600040101010101" charset="-122"/>
                <a:cs typeface="华文仿宋" panose="02010600040101010101" charset="-122"/>
              </a:rPr>
              <a:t>0.6</a:t>
            </a:r>
            <a:r>
              <a:rPr lang="zh-CN" altLang="en-US" sz="2000" dirty="0">
                <a:solidFill>
                  <a:srgbClr val="FF0000"/>
                </a:solidFill>
                <a:latin typeface="华文仿宋" panose="02010600040101010101" charset="-122"/>
                <a:ea typeface="华文仿宋" panose="02010600040101010101" charset="-122"/>
                <a:cs typeface="华文仿宋" panose="02010600040101010101" charset="-122"/>
              </a:rPr>
              <a:t>，即股价变动</a:t>
            </a:r>
            <a:r>
              <a:rPr lang="en-US" altLang="zh-CN" sz="2000" dirty="0">
                <a:solidFill>
                  <a:srgbClr val="FF0000"/>
                </a:solidFill>
                <a:latin typeface="华文仿宋" panose="02010600040101010101" charset="-122"/>
                <a:ea typeface="华文仿宋" panose="02010600040101010101" charset="-122"/>
                <a:cs typeface="华文仿宋" panose="02010600040101010101" charset="-122"/>
              </a:rPr>
              <a:t>1</a:t>
            </a:r>
            <a:r>
              <a:rPr lang="zh-CN" altLang="en-US" sz="2000" dirty="0">
                <a:solidFill>
                  <a:srgbClr val="FF0000"/>
                </a:solidFill>
                <a:latin typeface="华文仿宋" panose="02010600040101010101" charset="-122"/>
                <a:ea typeface="华文仿宋" panose="02010600040101010101" charset="-122"/>
                <a:cs typeface="华文仿宋" panose="02010600040101010101" charset="-122"/>
              </a:rPr>
              <a:t>元，</a:t>
            </a:r>
            <a:r>
              <a:rPr lang="en-US" altLang="zh-CN" sz="2000" dirty="0">
                <a:solidFill>
                  <a:srgbClr val="FF0000"/>
                </a:solidFill>
                <a:latin typeface="华文仿宋" panose="02010600040101010101" charset="-122"/>
                <a:ea typeface="华文仿宋" panose="02010600040101010101" charset="-122"/>
                <a:cs typeface="华文仿宋" panose="02010600040101010101" charset="-122"/>
              </a:rPr>
              <a:t>call</a:t>
            </a:r>
            <a:r>
              <a:rPr lang="zh-CN" altLang="en-US" sz="2000" dirty="0">
                <a:solidFill>
                  <a:srgbClr val="FF0000"/>
                </a:solidFill>
                <a:latin typeface="华文仿宋" panose="02010600040101010101" charset="-122"/>
                <a:ea typeface="华文仿宋" panose="02010600040101010101" charset="-122"/>
                <a:cs typeface="华文仿宋" panose="02010600040101010101" charset="-122"/>
              </a:rPr>
              <a:t>的价格变动为</a:t>
            </a:r>
            <a:r>
              <a:rPr lang="en-US" altLang="zh-CN" sz="2000" dirty="0">
                <a:solidFill>
                  <a:srgbClr val="FF0000"/>
                </a:solidFill>
                <a:latin typeface="华文仿宋" panose="02010600040101010101" charset="-122"/>
                <a:ea typeface="华文仿宋" panose="02010600040101010101" charset="-122"/>
                <a:cs typeface="华文仿宋" panose="02010600040101010101" charset="-122"/>
              </a:rPr>
              <a:t>0.6</a:t>
            </a:r>
            <a:r>
              <a:rPr lang="zh-CN" altLang="en-US" sz="2000" dirty="0">
                <a:solidFill>
                  <a:srgbClr val="FF0000"/>
                </a:solidFill>
                <a:latin typeface="华文仿宋" panose="02010600040101010101" charset="-122"/>
                <a:ea typeface="华文仿宋" panose="02010600040101010101" charset="-122"/>
                <a:cs typeface="华文仿宋" panose="02010600040101010101" charset="-122"/>
              </a:rPr>
              <a:t>元。</a:t>
            </a:r>
            <a:endParaRPr lang="zh-CN" altLang="en-US" sz="2000"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zh-CN" altLang="en-US" sz="2000" dirty="0">
                <a:solidFill>
                  <a:srgbClr val="FF0000"/>
                </a:solidFill>
                <a:latin typeface="华文仿宋" panose="02010600040101010101" charset="-122"/>
                <a:ea typeface="华文仿宋" panose="02010600040101010101" charset="-122"/>
                <a:cs typeface="华文仿宋" panose="02010600040101010101" charset="-122"/>
              </a:rPr>
              <a:t>    某</a:t>
            </a:r>
            <a:r>
              <a:rPr lang="en-US" altLang="zh-CN" sz="2000" dirty="0">
                <a:solidFill>
                  <a:srgbClr val="FF0000"/>
                </a:solidFill>
                <a:latin typeface="华文仿宋" panose="02010600040101010101" charset="-122"/>
                <a:ea typeface="华文仿宋" panose="02010600040101010101" charset="-122"/>
                <a:cs typeface="华文仿宋" panose="02010600040101010101" charset="-122"/>
              </a:rPr>
              <a:t>put</a:t>
            </a:r>
            <a:r>
              <a:rPr lang="zh-CN" altLang="en-US" sz="2000" dirty="0">
                <a:solidFill>
                  <a:srgbClr val="FF0000"/>
                </a:solidFill>
                <a:latin typeface="华文仿宋" panose="02010600040101010101" charset="-122"/>
                <a:ea typeface="华文仿宋" panose="02010600040101010101" charset="-122"/>
                <a:cs typeface="华文仿宋" panose="02010600040101010101" charset="-122"/>
              </a:rPr>
              <a:t>的</a:t>
            </a:r>
            <a:r>
              <a:rPr lang="en-US" altLang="zh-CN" sz="2000" dirty="0">
                <a:solidFill>
                  <a:srgbClr val="FF0000"/>
                </a:solidFill>
                <a:latin typeface="华文仿宋" panose="02010600040101010101" charset="-122"/>
                <a:ea typeface="华文仿宋" panose="02010600040101010101" charset="-122"/>
                <a:cs typeface="华文仿宋" panose="02010600040101010101" charset="-122"/>
              </a:rPr>
              <a:t>delta</a:t>
            </a:r>
            <a:r>
              <a:rPr lang="zh-CN" altLang="en-US" sz="2000" dirty="0">
                <a:solidFill>
                  <a:srgbClr val="FF0000"/>
                </a:solidFill>
                <a:latin typeface="华文仿宋" panose="02010600040101010101" charset="-122"/>
                <a:ea typeface="华文仿宋" panose="02010600040101010101" charset="-122"/>
                <a:cs typeface="华文仿宋" panose="02010600040101010101" charset="-122"/>
              </a:rPr>
              <a:t>为</a:t>
            </a:r>
            <a:r>
              <a:rPr lang="en-US" altLang="zh-CN" sz="2000" dirty="0">
                <a:solidFill>
                  <a:srgbClr val="FF0000"/>
                </a:solidFill>
                <a:latin typeface="华文仿宋" panose="02010600040101010101" charset="-122"/>
                <a:ea typeface="华文仿宋" panose="02010600040101010101" charset="-122"/>
                <a:cs typeface="华文仿宋" panose="02010600040101010101" charset="-122"/>
              </a:rPr>
              <a:t>-0.4</a:t>
            </a:r>
            <a:r>
              <a:rPr lang="zh-CN" altLang="en-US" sz="2000" dirty="0">
                <a:solidFill>
                  <a:srgbClr val="FF0000"/>
                </a:solidFill>
                <a:latin typeface="华文仿宋" panose="02010600040101010101" charset="-122"/>
                <a:ea typeface="华文仿宋" panose="02010600040101010101" charset="-122"/>
                <a:cs typeface="华文仿宋" panose="02010600040101010101" charset="-122"/>
              </a:rPr>
              <a:t>，即股价变动</a:t>
            </a:r>
            <a:r>
              <a:rPr lang="en-US" altLang="zh-CN" sz="2000" dirty="0">
                <a:solidFill>
                  <a:srgbClr val="FF0000"/>
                </a:solidFill>
                <a:latin typeface="华文仿宋" panose="02010600040101010101" charset="-122"/>
                <a:ea typeface="华文仿宋" panose="02010600040101010101" charset="-122"/>
                <a:cs typeface="华文仿宋" panose="02010600040101010101" charset="-122"/>
              </a:rPr>
              <a:t>1</a:t>
            </a:r>
            <a:r>
              <a:rPr lang="zh-CN" altLang="en-US" sz="2000" dirty="0">
                <a:solidFill>
                  <a:srgbClr val="FF0000"/>
                </a:solidFill>
                <a:latin typeface="华文仿宋" panose="02010600040101010101" charset="-122"/>
                <a:ea typeface="华文仿宋" panose="02010600040101010101" charset="-122"/>
                <a:cs typeface="华文仿宋" panose="02010600040101010101" charset="-122"/>
              </a:rPr>
              <a:t>元，</a:t>
            </a:r>
            <a:r>
              <a:rPr lang="en-US" altLang="zh-CN" sz="2000" dirty="0">
                <a:solidFill>
                  <a:srgbClr val="FF0000"/>
                </a:solidFill>
                <a:latin typeface="华文仿宋" panose="02010600040101010101" charset="-122"/>
                <a:ea typeface="华文仿宋" panose="02010600040101010101" charset="-122"/>
                <a:cs typeface="华文仿宋" panose="02010600040101010101" charset="-122"/>
              </a:rPr>
              <a:t>put</a:t>
            </a:r>
            <a:r>
              <a:rPr lang="zh-CN" altLang="en-US" sz="2000" dirty="0">
                <a:solidFill>
                  <a:srgbClr val="FF0000"/>
                </a:solidFill>
                <a:latin typeface="华文仿宋" panose="02010600040101010101" charset="-122"/>
                <a:ea typeface="华文仿宋" panose="02010600040101010101" charset="-122"/>
                <a:cs typeface="华文仿宋" panose="02010600040101010101" charset="-122"/>
              </a:rPr>
              <a:t>的价格反向变动</a:t>
            </a:r>
            <a:r>
              <a:rPr lang="en-US" altLang="zh-CN" sz="2000" dirty="0">
                <a:solidFill>
                  <a:srgbClr val="FF0000"/>
                </a:solidFill>
                <a:latin typeface="华文仿宋" panose="02010600040101010101" charset="-122"/>
                <a:ea typeface="华文仿宋" panose="02010600040101010101" charset="-122"/>
                <a:cs typeface="华文仿宋" panose="02010600040101010101" charset="-122"/>
              </a:rPr>
              <a:t>0.4</a:t>
            </a:r>
            <a:r>
              <a:rPr lang="zh-CN" altLang="en-US" sz="2000" dirty="0">
                <a:solidFill>
                  <a:srgbClr val="FF0000"/>
                </a:solidFill>
                <a:latin typeface="华文仿宋" panose="02010600040101010101" charset="-122"/>
                <a:ea typeface="华文仿宋" panose="02010600040101010101" charset="-122"/>
                <a:cs typeface="华文仿宋" panose="02010600040101010101" charset="-122"/>
              </a:rPr>
              <a:t>元。</a:t>
            </a:r>
            <a:endParaRPr lang="zh-CN" altLang="en-US" sz="2000"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zh-CN" altLang="en-US" sz="2000" dirty="0">
                <a:latin typeface="华文仿宋" panose="02010600040101010101" charset="-122"/>
                <a:ea typeface="华文仿宋" panose="02010600040101010101" charset="-122"/>
                <a:cs typeface="华文仿宋" panose="02010600040101010101" charset="-122"/>
              </a:rPr>
              <a:t>    </a:t>
            </a:r>
            <a:r>
              <a:rPr lang="en-US" altLang="zh-CN" sz="2000" dirty="0">
                <a:latin typeface="华文仿宋" panose="02010600040101010101" charset="-122"/>
                <a:ea typeface="华文仿宋" panose="02010600040101010101" charset="-122"/>
                <a:cs typeface="华文仿宋" panose="02010600040101010101" charset="-122"/>
              </a:rPr>
              <a:t>delta</a:t>
            </a:r>
            <a:r>
              <a:rPr lang="zh-CN" altLang="en-US" sz="2000" dirty="0">
                <a:latin typeface="华文仿宋" panose="02010600040101010101" charset="-122"/>
                <a:ea typeface="华文仿宋" panose="02010600040101010101" charset="-122"/>
                <a:cs typeface="华文仿宋" panose="02010600040101010101" charset="-122"/>
              </a:rPr>
              <a:t>的算法：</a:t>
            </a:r>
            <a:endParaRPr lang="zh-CN" altLang="en-US" sz="2000" dirty="0">
              <a:latin typeface="华文仿宋" panose="02010600040101010101" charset="-122"/>
              <a:ea typeface="华文仿宋" panose="02010600040101010101" charset="-122"/>
              <a:cs typeface="华文仿宋" panose="02010600040101010101" charset="-122"/>
            </a:endParaRPr>
          </a:p>
          <a:p>
            <a:pPr latinLnBrk="1"/>
            <a:r>
              <a:rPr lang="zh-CN" altLang="en-US" sz="2000" b="1" dirty="0">
                <a:solidFill>
                  <a:srgbClr val="FF0000"/>
                </a:solidFill>
                <a:latin typeface="华文仿宋" panose="02010600040101010101" charset="-122"/>
                <a:ea typeface="华文仿宋" panose="02010600040101010101" charset="-122"/>
                <a:cs typeface="华文仿宋" panose="02010600040101010101" charset="-122"/>
              </a:rPr>
              <a:t>    </a:t>
            </a:r>
            <a:r>
              <a:rPr lang="en-US" altLang="zh-CN" sz="2000" b="1" dirty="0">
                <a:solidFill>
                  <a:srgbClr val="FF0000"/>
                </a:solidFill>
                <a:latin typeface="华文仿宋" panose="02010600040101010101" charset="-122"/>
                <a:ea typeface="华文仿宋" panose="02010600040101010101" charset="-122"/>
                <a:cs typeface="华文仿宋" panose="02010600040101010101" charset="-122"/>
              </a:rPr>
              <a:t>delta</a:t>
            </a:r>
            <a:r>
              <a:rPr lang="zh-CN" altLang="en-US" sz="2000" b="1" dirty="0">
                <a:solidFill>
                  <a:srgbClr val="FF0000"/>
                </a:solidFill>
                <a:latin typeface="华文仿宋" panose="02010600040101010101" charset="-122"/>
                <a:ea typeface="华文仿宋" panose="02010600040101010101" charset="-122"/>
                <a:cs typeface="华文仿宋" panose="02010600040101010101" charset="-122"/>
              </a:rPr>
              <a:t>（</a:t>
            </a:r>
            <a:r>
              <a:rPr lang="en-US" altLang="zh-CN" sz="2000" b="1" dirty="0">
                <a:solidFill>
                  <a:srgbClr val="FF0000"/>
                </a:solidFill>
                <a:latin typeface="华文仿宋" panose="02010600040101010101" charset="-122"/>
                <a:ea typeface="华文仿宋" panose="02010600040101010101" charset="-122"/>
                <a:cs typeface="华文仿宋" panose="02010600040101010101" charset="-122"/>
              </a:rPr>
              <a:t>call</a:t>
            </a:r>
            <a:r>
              <a:rPr lang="zh-CN" altLang="en-US" sz="2000" b="1" dirty="0">
                <a:solidFill>
                  <a:srgbClr val="FF0000"/>
                </a:solidFill>
                <a:latin typeface="华文仿宋" panose="02010600040101010101" charset="-122"/>
                <a:ea typeface="华文仿宋" panose="02010600040101010101" charset="-122"/>
                <a:cs typeface="华文仿宋" panose="02010600040101010101" charset="-122"/>
              </a:rPr>
              <a:t>）</a:t>
            </a:r>
            <a:r>
              <a:rPr lang="en-US" altLang="zh-CN" sz="2000" b="1" dirty="0">
                <a:solidFill>
                  <a:srgbClr val="FF0000"/>
                </a:solidFill>
                <a:latin typeface="华文仿宋" panose="02010600040101010101" charset="-122"/>
                <a:ea typeface="华文仿宋" panose="02010600040101010101" charset="-122"/>
                <a:cs typeface="华文仿宋" panose="02010600040101010101" charset="-122"/>
              </a:rPr>
              <a:t>= N(D1)</a:t>
            </a:r>
            <a:endParaRPr lang="en-US" altLang="zh-CN" sz="20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en-US" altLang="zh-CN" sz="2000" b="1" dirty="0">
                <a:solidFill>
                  <a:srgbClr val="FF0000"/>
                </a:solidFill>
                <a:latin typeface="华文仿宋" panose="02010600040101010101" charset="-122"/>
                <a:ea typeface="华文仿宋" panose="02010600040101010101" charset="-122"/>
                <a:cs typeface="华文仿宋" panose="02010600040101010101" charset="-122"/>
              </a:rPr>
              <a:t>    delta(put)= 1 - N(D1)</a:t>
            </a:r>
            <a:endParaRPr lang="en-US" altLang="zh-CN" sz="20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endParaRPr lang="zh-CN" altLang="en-US" sz="20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zh-CN" altLang="en-US" sz="2000" dirty="0">
                <a:latin typeface="华文仿宋" panose="02010600040101010101" charset="-122"/>
                <a:ea typeface="华文仿宋" panose="02010600040101010101" charset="-122"/>
                <a:cs typeface="华文仿宋" panose="02010600040101010101" charset="-122"/>
              </a:rPr>
              <a:t>    </a:t>
            </a:r>
            <a:r>
              <a:rPr lang="en-US" altLang="zh-CN" sz="2000" b="1" dirty="0">
                <a:solidFill>
                  <a:srgbClr val="FF0000"/>
                </a:solidFill>
                <a:latin typeface="华文仿宋" panose="02010600040101010101" charset="-122"/>
                <a:ea typeface="华文仿宋" panose="02010600040101010101" charset="-122"/>
                <a:cs typeface="华文仿宋" panose="02010600040101010101" charset="-122"/>
              </a:rPr>
              <a:t>2</a:t>
            </a:r>
            <a:r>
              <a:rPr lang="zh-CN" altLang="en-US" sz="2000" b="1" dirty="0">
                <a:solidFill>
                  <a:srgbClr val="FF0000"/>
                </a:solidFill>
                <a:latin typeface="华文仿宋" panose="02010600040101010101" charset="-122"/>
                <a:ea typeface="华文仿宋" panose="02010600040101010101" charset="-122"/>
                <a:cs typeface="华文仿宋" panose="02010600040101010101" charset="-122"/>
              </a:rPr>
              <a:t>、</a:t>
            </a:r>
            <a:r>
              <a:rPr lang="en-US" altLang="zh-CN" sz="2000" b="1" dirty="0">
                <a:solidFill>
                  <a:srgbClr val="FF0000"/>
                </a:solidFill>
                <a:latin typeface="华文仿宋" panose="02010600040101010101" charset="-122"/>
                <a:ea typeface="华文仿宋" panose="02010600040101010101" charset="-122"/>
                <a:cs typeface="华文仿宋" panose="02010600040101010101" charset="-122"/>
              </a:rPr>
              <a:t>gamma</a:t>
            </a:r>
            <a:r>
              <a:rPr lang="en-US" altLang="zh-CN" sz="2000" dirty="0">
                <a:latin typeface="华文仿宋" panose="02010600040101010101" charset="-122"/>
                <a:ea typeface="华文仿宋" panose="02010600040101010101" charset="-122"/>
                <a:cs typeface="华文仿宋" panose="02010600040101010101" charset="-122"/>
              </a:rPr>
              <a:t>——</a:t>
            </a:r>
            <a:r>
              <a:rPr lang="zh-CN" altLang="en-US" sz="2000" dirty="0">
                <a:latin typeface="华文仿宋" panose="02010600040101010101" charset="-122"/>
                <a:ea typeface="华文仿宋" panose="02010600040101010101" charset="-122"/>
                <a:cs typeface="华文仿宋" panose="02010600040101010101" charset="-122"/>
              </a:rPr>
              <a:t>该变量被定义为交易组合</a:t>
            </a:r>
            <a:r>
              <a:rPr lang="en-US" altLang="zh-CN" sz="2000" dirty="0">
                <a:latin typeface="华文仿宋" panose="02010600040101010101" charset="-122"/>
                <a:ea typeface="华文仿宋" panose="02010600040101010101" charset="-122"/>
                <a:cs typeface="华文仿宋" panose="02010600040101010101" charset="-122"/>
              </a:rPr>
              <a:t>delta</a:t>
            </a:r>
            <a:r>
              <a:rPr lang="zh-CN" altLang="en-US" sz="2000" dirty="0">
                <a:latin typeface="华文仿宋" panose="02010600040101010101" charset="-122"/>
                <a:ea typeface="华文仿宋" panose="02010600040101010101" charset="-122"/>
                <a:cs typeface="华文仿宋" panose="02010600040101010101" charset="-122"/>
              </a:rPr>
              <a:t>的变化与标的资产价格变化的比率，是组合关于标的资产价格的二阶偏导数。</a:t>
            </a:r>
            <a:endParaRPr lang="zh-CN" altLang="en-US" sz="2000" dirty="0">
              <a:latin typeface="华文仿宋" panose="02010600040101010101" charset="-122"/>
              <a:ea typeface="华文仿宋" panose="02010600040101010101" charset="-122"/>
              <a:cs typeface="华文仿宋" panose="02010600040101010101" charset="-122"/>
            </a:endParaRPr>
          </a:p>
          <a:p>
            <a:pPr latinLnBrk="1"/>
            <a:endParaRPr lang="zh-CN" altLang="en-US" sz="2000" dirty="0">
              <a:latin typeface="华文仿宋" panose="02010600040101010101" charset="-122"/>
              <a:ea typeface="华文仿宋" panose="02010600040101010101" charset="-122"/>
              <a:cs typeface="华文仿宋" panose="02010600040101010101" charset="-122"/>
            </a:endParaRPr>
          </a:p>
          <a:p>
            <a:pPr latinLnBrk="1"/>
            <a:endParaRPr lang="zh-CN" altLang="en-US" sz="2000" dirty="0">
              <a:latin typeface="华文仿宋" panose="02010600040101010101" charset="-122"/>
              <a:ea typeface="华文仿宋" panose="02010600040101010101" charset="-122"/>
              <a:cs typeface="华文仿宋" panose="02010600040101010101" charset="-122"/>
            </a:endParaRPr>
          </a:p>
          <a:p>
            <a:pPr latinLnBrk="1"/>
            <a:endParaRPr lang="zh-CN" altLang="en-US" sz="2000" dirty="0">
              <a:latin typeface="华文仿宋" panose="02010600040101010101" charset="-122"/>
              <a:ea typeface="华文仿宋" panose="02010600040101010101" charset="-122"/>
              <a:cs typeface="华文仿宋" panose="02010600040101010101" charset="-122"/>
            </a:endParaRPr>
          </a:p>
          <a:p>
            <a:pPr latinLnBrk="1"/>
            <a:r>
              <a:rPr lang="zh-CN" altLang="en-US" sz="2000" dirty="0">
                <a:latin typeface="华文仿宋" panose="02010600040101010101" charset="-122"/>
                <a:ea typeface="华文仿宋" panose="02010600040101010101" charset="-122"/>
                <a:cs typeface="华文仿宋" panose="02010600040101010101" charset="-122"/>
              </a:rPr>
              <a:t>    </a:t>
            </a:r>
            <a:r>
              <a:rPr lang="en-US" altLang="zh-CN" sz="2000" dirty="0">
                <a:latin typeface="华文仿宋" panose="02010600040101010101" charset="-122"/>
                <a:ea typeface="华文仿宋" panose="02010600040101010101" charset="-122"/>
                <a:cs typeface="华文仿宋" panose="02010600040101010101" charset="-122"/>
              </a:rPr>
              <a:t>gamma</a:t>
            </a:r>
            <a:r>
              <a:rPr lang="zh-CN" altLang="en-US" sz="2000" dirty="0">
                <a:latin typeface="华文仿宋" panose="02010600040101010101" charset="-122"/>
                <a:ea typeface="华文仿宋" panose="02010600040101010101" charset="-122"/>
                <a:cs typeface="华文仿宋" panose="02010600040101010101" charset="-122"/>
              </a:rPr>
              <a:t>代表了</a:t>
            </a:r>
            <a:r>
              <a:rPr lang="en-US" altLang="zh-CN" sz="2000" dirty="0">
                <a:latin typeface="华文仿宋" panose="02010600040101010101" charset="-122"/>
                <a:ea typeface="华文仿宋" panose="02010600040101010101" charset="-122"/>
                <a:cs typeface="华文仿宋" panose="02010600040101010101" charset="-122"/>
              </a:rPr>
              <a:t>delta</a:t>
            </a:r>
            <a:r>
              <a:rPr lang="zh-CN" altLang="en-US" sz="2000" dirty="0">
                <a:latin typeface="华文仿宋" panose="02010600040101010101" charset="-122"/>
                <a:ea typeface="华文仿宋" panose="02010600040101010101" charset="-122"/>
                <a:cs typeface="华文仿宋" panose="02010600040101010101" charset="-122"/>
              </a:rPr>
              <a:t>的变化速度，在对组合进行动态对冲时，</a:t>
            </a:r>
            <a:r>
              <a:rPr lang="en-US" altLang="zh-CN" sz="2000" dirty="0">
                <a:latin typeface="华文仿宋" panose="02010600040101010101" charset="-122"/>
                <a:ea typeface="华文仿宋" panose="02010600040101010101" charset="-122"/>
                <a:cs typeface="华文仿宋" panose="02010600040101010101" charset="-122"/>
              </a:rPr>
              <a:t>gamma</a:t>
            </a:r>
            <a:r>
              <a:rPr lang="zh-CN" altLang="en-US" sz="2000" dirty="0">
                <a:latin typeface="华文仿宋" panose="02010600040101010101" charset="-122"/>
                <a:ea typeface="华文仿宋" panose="02010600040101010101" charset="-122"/>
                <a:cs typeface="华文仿宋" panose="02010600040101010101" charset="-122"/>
              </a:rPr>
              <a:t>是最重要的指标，其中，组合的变动如下所示：</a:t>
            </a:r>
            <a:endParaRPr lang="zh-CN" altLang="en-US" sz="2000" dirty="0">
              <a:latin typeface="华文仿宋" panose="02010600040101010101" charset="-122"/>
              <a:ea typeface="华文仿宋" panose="02010600040101010101" charset="-122"/>
              <a:cs typeface="华文仿宋" panose="02010600040101010101" charset="-122"/>
            </a:endParaRPr>
          </a:p>
          <a:p>
            <a:pPr latinLnBrk="1"/>
            <a:endParaRPr lang="zh-CN" altLang="en-US" sz="2000" dirty="0">
              <a:latin typeface="华文仿宋" panose="02010600040101010101" charset="-122"/>
              <a:ea typeface="华文仿宋" panose="02010600040101010101" charset="-122"/>
              <a:cs typeface="华文仿宋" panose="02010600040101010101" charset="-122"/>
            </a:endParaRPr>
          </a:p>
          <a:p>
            <a:pPr latinLnBrk="1"/>
            <a:endParaRPr lang="zh-CN" altLang="en-US" sz="2000" dirty="0">
              <a:latin typeface="华文仿宋" panose="02010600040101010101" charset="-122"/>
              <a:ea typeface="华文仿宋" panose="02010600040101010101" charset="-122"/>
              <a:cs typeface="华文仿宋" panose="02010600040101010101" charset="-122"/>
            </a:endParaRPr>
          </a:p>
        </p:txBody>
      </p:sp>
      <p:graphicFrame>
        <p:nvGraphicFramePr>
          <p:cNvPr id="2" name="对象 1">
            <a:hlinkClick r:id="" action="ppaction://ole?verb=0"/>
          </p:cNvPr>
          <p:cNvGraphicFramePr>
            <a:graphicFrameLocks noChangeAspect="1"/>
          </p:cNvGraphicFramePr>
          <p:nvPr/>
        </p:nvGraphicFramePr>
        <p:xfrm>
          <a:off x="4992370" y="3669030"/>
          <a:ext cx="1781175" cy="1306195"/>
        </p:xfrm>
        <a:graphic>
          <a:graphicData uri="http://schemas.openxmlformats.org/presentationml/2006/ole">
            <mc:AlternateContent xmlns:mc="http://schemas.openxmlformats.org/markup-compatibility/2006">
              <mc:Choice xmlns:v="urn:schemas-microsoft-com:vml" Requires="v">
                <p:oleObj spid="_x0000_s2056" name="" r:id="rId1" imgW="571500" imgH="419100" progId="Equation.KSEE3">
                  <p:embed/>
                </p:oleObj>
              </mc:Choice>
              <mc:Fallback>
                <p:oleObj name="" r:id="rId1" imgW="571500" imgH="419100" progId="Equation.KSEE3">
                  <p:embed/>
                  <p:pic>
                    <p:nvPicPr>
                      <p:cNvPr id="0" name="图片 2048"/>
                      <p:cNvPicPr/>
                      <p:nvPr/>
                    </p:nvPicPr>
                    <p:blipFill>
                      <a:blip r:embed="rId2"/>
                      <a:stretch>
                        <a:fillRect/>
                      </a:stretch>
                    </p:blipFill>
                    <p:spPr>
                      <a:xfrm>
                        <a:off x="4992370" y="3669030"/>
                        <a:ext cx="1781175" cy="1306195"/>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3780155" y="5508625"/>
          <a:ext cx="3350260" cy="649605"/>
        </p:xfrm>
        <a:graphic>
          <a:graphicData uri="http://schemas.openxmlformats.org/presentationml/2006/ole">
            <mc:AlternateContent xmlns:mc="http://schemas.openxmlformats.org/markup-compatibility/2006">
              <mc:Choice xmlns:v="urn:schemas-microsoft-com:vml" Requires="v">
                <p:oleObj spid="_x0000_s2057" name="" r:id="rId3" imgW="1244600" imgH="241300" progId="Equation.KSEE3">
                  <p:embed/>
                </p:oleObj>
              </mc:Choice>
              <mc:Fallback>
                <p:oleObj name="" r:id="rId3" imgW="1244600" imgH="241300" progId="Equation.KSEE3">
                  <p:embed/>
                  <p:pic>
                    <p:nvPicPr>
                      <p:cNvPr id="0" name="图片 2050"/>
                      <p:cNvPicPr/>
                      <p:nvPr/>
                    </p:nvPicPr>
                    <p:blipFill>
                      <a:blip r:embed="rId4"/>
                      <a:stretch>
                        <a:fillRect/>
                      </a:stretch>
                    </p:blipFill>
                    <p:spPr>
                      <a:xfrm>
                        <a:off x="3780155" y="5508625"/>
                        <a:ext cx="3350260" cy="64960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16255" y="462280"/>
            <a:ext cx="5353685" cy="583565"/>
          </a:xfrm>
        </p:spPr>
        <p:txBody>
          <a:bodyPr wrap="square"/>
          <a:lstStyle/>
          <a:p>
            <a:r>
              <a:rPr lang="en-US" altLang="zh-CN" sz="3200" spc="0">
                <a:solidFill>
                  <a:schemeClr val="tx1"/>
                </a:solidFill>
                <a:latin typeface="华文仿宋" panose="02010600040101010101" charset="-122"/>
                <a:ea typeface="华文仿宋" panose="02010600040101010101" charset="-122"/>
                <a:cs typeface="华文仿宋" panose="02010600040101010101" charset="-122"/>
              </a:rPr>
              <a:t>2、期权定价——theta</a:t>
            </a:r>
            <a:endParaRPr lang="en-US" altLang="zh-CN" sz="3200" spc="0">
              <a:solidFill>
                <a:schemeClr val="tx1"/>
              </a:solidFill>
              <a:latin typeface="华文仿宋" panose="02010600040101010101" charset="-122"/>
              <a:ea typeface="华文仿宋" panose="02010600040101010101" charset="-122"/>
              <a:cs typeface="华文仿宋" panose="02010600040101010101" charset="-122"/>
            </a:endParaRPr>
          </a:p>
        </p:txBody>
      </p:sp>
      <p:sp>
        <p:nvSpPr>
          <p:cNvPr id="15" name="矩形 14"/>
          <p:cNvSpPr/>
          <p:nvPr/>
        </p:nvSpPr>
        <p:spPr>
          <a:xfrm>
            <a:off x="991838" y="1055972"/>
            <a:ext cx="9602819" cy="5323205"/>
          </a:xfrm>
          <a:prstGeom prst="rect">
            <a:avLst/>
          </a:prstGeom>
          <a:noFill/>
          <a:ln w="12700" cmpd="sng">
            <a:solidFill>
              <a:schemeClr val="accent1">
                <a:shade val="50000"/>
              </a:schemeClr>
            </a:solidFill>
            <a:prstDash val="solid"/>
          </a:ln>
        </p:spPr>
        <p:txBody>
          <a:bodyPr wrap="square">
            <a:spAutoFit/>
          </a:bodyPr>
          <a:lstStyle/>
          <a:p>
            <a:pPr latinLnBrk="1"/>
            <a:r>
              <a:rPr lang="zh-CN" altLang="en-US" sz="2000" dirty="0">
                <a:latin typeface="华文仿宋" panose="02010600040101010101" charset="-122"/>
                <a:ea typeface="华文仿宋" panose="02010600040101010101" charset="-122"/>
                <a:cs typeface="华文仿宋" panose="02010600040101010101" charset="-122"/>
              </a:rPr>
              <a:t>   </a:t>
            </a:r>
            <a:r>
              <a:rPr lang="zh-CN" altLang="en-US" sz="2000" dirty="0">
                <a:solidFill>
                  <a:srgbClr val="FF0000"/>
                </a:solidFill>
                <a:latin typeface="华文仿宋" panose="02010600040101010101" charset="-122"/>
                <a:ea typeface="华文仿宋" panose="02010600040101010101" charset="-122"/>
                <a:cs typeface="华文仿宋" panose="02010600040101010101" charset="-122"/>
              </a:rPr>
              <a:t> </a:t>
            </a:r>
            <a:r>
              <a:rPr lang="en-US" altLang="zh-CN" sz="2000" b="1" dirty="0">
                <a:solidFill>
                  <a:srgbClr val="FF0000"/>
                </a:solidFill>
                <a:latin typeface="华文仿宋" panose="02010600040101010101" charset="-122"/>
                <a:ea typeface="华文仿宋" panose="02010600040101010101" charset="-122"/>
                <a:cs typeface="华文仿宋" panose="02010600040101010101" charset="-122"/>
              </a:rPr>
              <a:t>3</a:t>
            </a:r>
            <a:r>
              <a:rPr lang="zh-CN" altLang="en-US" sz="2000" b="1" dirty="0">
                <a:solidFill>
                  <a:srgbClr val="FF0000"/>
                </a:solidFill>
                <a:latin typeface="华文仿宋" panose="02010600040101010101" charset="-122"/>
                <a:ea typeface="华文仿宋" panose="02010600040101010101" charset="-122"/>
                <a:cs typeface="华文仿宋" panose="02010600040101010101" charset="-122"/>
              </a:rPr>
              <a:t>、</a:t>
            </a:r>
            <a:r>
              <a:rPr lang="en-US" altLang="zh-CN" sz="2000" b="1" dirty="0">
                <a:solidFill>
                  <a:srgbClr val="FF0000"/>
                </a:solidFill>
                <a:latin typeface="华文仿宋" panose="02010600040101010101" charset="-122"/>
                <a:ea typeface="华文仿宋" panose="02010600040101010101" charset="-122"/>
                <a:cs typeface="华文仿宋" panose="02010600040101010101" charset="-122"/>
              </a:rPr>
              <a:t>theta</a:t>
            </a:r>
            <a:r>
              <a:rPr lang="en-US" altLang="zh-CN" sz="2000" dirty="0">
                <a:latin typeface="华文仿宋" panose="02010600040101010101" charset="-122"/>
                <a:ea typeface="华文仿宋" panose="02010600040101010101" charset="-122"/>
                <a:cs typeface="华文仿宋" panose="02010600040101010101" charset="-122"/>
              </a:rPr>
              <a:t>——</a:t>
            </a:r>
            <a:r>
              <a:rPr lang="zh-CN" altLang="en-US" sz="2000" dirty="0">
                <a:latin typeface="华文仿宋" panose="02010600040101010101" charset="-122"/>
                <a:ea typeface="华文仿宋" panose="02010600040101010101" charset="-122"/>
                <a:cs typeface="华文仿宋" panose="02010600040101010101" charset="-122"/>
              </a:rPr>
              <a:t>该变量被定义为当其他条件不变时，证券组合价值变化与时间变化的比率，有时被称为时间损耗（</a:t>
            </a:r>
            <a:r>
              <a:rPr lang="en-US" altLang="zh-CN" sz="2000" dirty="0">
                <a:latin typeface="华文仿宋" panose="02010600040101010101" charset="-122"/>
                <a:ea typeface="华文仿宋" panose="02010600040101010101" charset="-122"/>
                <a:cs typeface="华文仿宋" panose="02010600040101010101" charset="-122"/>
              </a:rPr>
              <a:t>time decay</a:t>
            </a:r>
            <a:r>
              <a:rPr lang="zh-CN" altLang="en-US" sz="2000" dirty="0">
                <a:latin typeface="华文仿宋" panose="02010600040101010101" charset="-122"/>
                <a:ea typeface="华文仿宋" panose="02010600040101010101" charset="-122"/>
                <a:cs typeface="华文仿宋" panose="02010600040101010101" charset="-122"/>
              </a:rPr>
              <a:t>）。</a:t>
            </a:r>
            <a:endParaRPr lang="zh-CN" altLang="en-US" sz="2000" dirty="0">
              <a:latin typeface="华文仿宋" panose="02010600040101010101" charset="-122"/>
              <a:ea typeface="华文仿宋" panose="02010600040101010101" charset="-122"/>
              <a:cs typeface="华文仿宋" panose="02010600040101010101" charset="-122"/>
            </a:endParaRPr>
          </a:p>
          <a:p>
            <a:pPr latinLnBrk="1"/>
            <a:endParaRPr lang="zh-CN" altLang="en-US" sz="2000" dirty="0">
              <a:latin typeface="华文仿宋" panose="02010600040101010101" charset="-122"/>
              <a:ea typeface="华文仿宋" panose="02010600040101010101" charset="-122"/>
              <a:cs typeface="华文仿宋" panose="02010600040101010101" charset="-122"/>
            </a:endParaRPr>
          </a:p>
          <a:p>
            <a:pPr latinLnBrk="1"/>
            <a:endParaRPr lang="zh-CN" altLang="en-US" sz="2000" dirty="0">
              <a:latin typeface="华文仿宋" panose="02010600040101010101" charset="-122"/>
              <a:ea typeface="华文仿宋" panose="02010600040101010101" charset="-122"/>
              <a:cs typeface="华文仿宋" panose="02010600040101010101" charset="-122"/>
            </a:endParaRPr>
          </a:p>
          <a:p>
            <a:pPr latinLnBrk="1"/>
            <a:endParaRPr lang="zh-CN" altLang="en-US" sz="2000" dirty="0">
              <a:latin typeface="华文仿宋" panose="02010600040101010101" charset="-122"/>
              <a:ea typeface="华文仿宋" panose="02010600040101010101" charset="-122"/>
              <a:cs typeface="华文仿宋" panose="02010600040101010101" charset="-122"/>
            </a:endParaRPr>
          </a:p>
          <a:p>
            <a:pPr latinLnBrk="1"/>
            <a:r>
              <a:rPr lang="zh-CN" altLang="en-US" sz="2000" dirty="0">
                <a:latin typeface="华文仿宋" panose="02010600040101010101" charset="-122"/>
                <a:ea typeface="华文仿宋" panose="02010600040101010101" charset="-122"/>
                <a:cs typeface="华文仿宋" panose="02010600040101010101" charset="-122"/>
              </a:rPr>
              <a:t>        其中：</a:t>
            </a:r>
            <a:endParaRPr lang="zh-CN" altLang="en-US" sz="2000" dirty="0">
              <a:latin typeface="华文仿宋" panose="02010600040101010101" charset="-122"/>
              <a:ea typeface="华文仿宋" panose="02010600040101010101" charset="-122"/>
              <a:cs typeface="华文仿宋" panose="02010600040101010101" charset="-122"/>
            </a:endParaRPr>
          </a:p>
          <a:p>
            <a:pPr latinLnBrk="1"/>
            <a:endParaRPr lang="zh-CN" altLang="en-US" sz="2000" dirty="0">
              <a:latin typeface="华文仿宋" panose="02010600040101010101" charset="-122"/>
              <a:ea typeface="华文仿宋" panose="02010600040101010101" charset="-122"/>
              <a:cs typeface="华文仿宋" panose="02010600040101010101" charset="-122"/>
            </a:endParaRPr>
          </a:p>
          <a:p>
            <a:pPr latinLnBrk="1"/>
            <a:endParaRPr lang="zh-CN" altLang="en-US" sz="2000" dirty="0">
              <a:latin typeface="华文仿宋" panose="02010600040101010101" charset="-122"/>
              <a:ea typeface="华文仿宋" panose="02010600040101010101" charset="-122"/>
              <a:cs typeface="华文仿宋" panose="02010600040101010101" charset="-122"/>
            </a:endParaRPr>
          </a:p>
          <a:p>
            <a:pPr latinLnBrk="1"/>
            <a:r>
              <a:rPr lang="zh-CN" altLang="en-US" sz="2000" dirty="0">
                <a:latin typeface="华文仿宋" panose="02010600040101010101" charset="-122"/>
                <a:ea typeface="华文仿宋" panose="02010600040101010101" charset="-122"/>
                <a:cs typeface="华文仿宋" panose="02010600040101010101" charset="-122"/>
              </a:rPr>
              <a:t>             为标准正态分布的密度函数。</a:t>
            </a:r>
            <a:endParaRPr lang="zh-CN" altLang="en-US" sz="2000" dirty="0">
              <a:latin typeface="华文仿宋" panose="02010600040101010101" charset="-122"/>
              <a:ea typeface="华文仿宋" panose="02010600040101010101" charset="-122"/>
              <a:cs typeface="华文仿宋" panose="02010600040101010101" charset="-122"/>
            </a:endParaRPr>
          </a:p>
          <a:p>
            <a:pPr latinLnBrk="1"/>
            <a:r>
              <a:rPr lang="zh-CN" altLang="en-US" sz="2000" dirty="0">
                <a:latin typeface="华文仿宋" panose="02010600040101010101" charset="-122"/>
                <a:ea typeface="华文仿宋" panose="02010600040101010101" charset="-122"/>
                <a:cs typeface="华文仿宋" panose="02010600040101010101" charset="-122"/>
              </a:rPr>
              <a:t>    </a:t>
            </a:r>
            <a:endParaRPr lang="zh-CN" altLang="en-US" sz="2000" dirty="0">
              <a:latin typeface="华文仿宋" panose="02010600040101010101" charset="-122"/>
              <a:ea typeface="华文仿宋" panose="02010600040101010101" charset="-122"/>
              <a:cs typeface="华文仿宋" panose="02010600040101010101" charset="-122"/>
            </a:endParaRPr>
          </a:p>
          <a:p>
            <a:pPr latinLnBrk="1"/>
            <a:endParaRPr lang="zh-CN" altLang="en-US" sz="2000" dirty="0">
              <a:latin typeface="华文仿宋" panose="02010600040101010101" charset="-122"/>
              <a:ea typeface="华文仿宋" panose="02010600040101010101" charset="-122"/>
              <a:cs typeface="华文仿宋" panose="02010600040101010101" charset="-122"/>
            </a:endParaRPr>
          </a:p>
          <a:p>
            <a:pPr latinLnBrk="1"/>
            <a:endParaRPr lang="zh-CN" altLang="en-US" sz="2000" dirty="0">
              <a:latin typeface="华文仿宋" panose="02010600040101010101" charset="-122"/>
              <a:ea typeface="华文仿宋" panose="02010600040101010101" charset="-122"/>
              <a:cs typeface="华文仿宋" panose="02010600040101010101" charset="-122"/>
            </a:endParaRPr>
          </a:p>
          <a:p>
            <a:pPr latinLnBrk="1"/>
            <a:endParaRPr lang="zh-CN" altLang="en-US" sz="2000" dirty="0">
              <a:latin typeface="华文仿宋" panose="02010600040101010101" charset="-122"/>
              <a:ea typeface="华文仿宋" panose="02010600040101010101" charset="-122"/>
              <a:cs typeface="华文仿宋" panose="02010600040101010101" charset="-122"/>
            </a:endParaRPr>
          </a:p>
          <a:p>
            <a:pPr latinLnBrk="1"/>
            <a:r>
              <a:rPr lang="zh-CN" altLang="en-US" sz="2000" dirty="0">
                <a:latin typeface="华文仿宋" panose="02010600040101010101" charset="-122"/>
                <a:ea typeface="华文仿宋" panose="02010600040101010101" charset="-122"/>
                <a:cs typeface="华文仿宋" panose="02010600040101010101" charset="-122"/>
              </a:rPr>
              <a:t>    </a:t>
            </a:r>
            <a:r>
              <a:rPr lang="zh-CN" altLang="en-US" sz="2000" b="1" dirty="0">
                <a:solidFill>
                  <a:srgbClr val="FF0000"/>
                </a:solidFill>
                <a:latin typeface="华文仿宋" panose="02010600040101010101" charset="-122"/>
                <a:ea typeface="华文仿宋" panose="02010600040101010101" charset="-122"/>
                <a:cs typeface="华文仿宋" panose="02010600040101010101" charset="-122"/>
              </a:rPr>
              <a:t>！！！</a:t>
            </a:r>
            <a:r>
              <a:rPr lang="zh-CN" altLang="en-US" sz="2000" dirty="0">
                <a:solidFill>
                  <a:srgbClr val="FF0000"/>
                </a:solidFill>
                <a:latin typeface="华文仿宋" panose="02010600040101010101" charset="-122"/>
                <a:ea typeface="华文仿宋" panose="02010600040101010101" charset="-122"/>
                <a:cs typeface="华文仿宋" panose="02010600040101010101" charset="-122"/>
              </a:rPr>
              <a:t>无论是</a:t>
            </a:r>
            <a:r>
              <a:rPr lang="en-US" altLang="zh-CN" sz="2000" dirty="0">
                <a:solidFill>
                  <a:srgbClr val="FF0000"/>
                </a:solidFill>
                <a:latin typeface="华文仿宋" panose="02010600040101010101" charset="-122"/>
                <a:ea typeface="华文仿宋" panose="02010600040101010101" charset="-122"/>
                <a:cs typeface="华文仿宋" panose="02010600040101010101" charset="-122"/>
              </a:rPr>
              <a:t>call</a:t>
            </a:r>
            <a:r>
              <a:rPr lang="zh-CN" altLang="en-US" sz="2000" dirty="0">
                <a:solidFill>
                  <a:srgbClr val="FF0000"/>
                </a:solidFill>
                <a:latin typeface="华文仿宋" panose="02010600040101010101" charset="-122"/>
                <a:ea typeface="华文仿宋" panose="02010600040101010101" charset="-122"/>
                <a:cs typeface="华文仿宋" panose="02010600040101010101" charset="-122"/>
              </a:rPr>
              <a:t>还是</a:t>
            </a:r>
            <a:r>
              <a:rPr lang="en-US" altLang="zh-CN" sz="2000" dirty="0">
                <a:solidFill>
                  <a:srgbClr val="FF0000"/>
                </a:solidFill>
                <a:latin typeface="华文仿宋" panose="02010600040101010101" charset="-122"/>
                <a:ea typeface="华文仿宋" panose="02010600040101010101" charset="-122"/>
                <a:cs typeface="华文仿宋" panose="02010600040101010101" charset="-122"/>
              </a:rPr>
              <a:t>put</a:t>
            </a:r>
            <a:r>
              <a:rPr lang="zh-CN" altLang="en-US" sz="2000" dirty="0">
                <a:solidFill>
                  <a:srgbClr val="FF0000"/>
                </a:solidFill>
                <a:latin typeface="华文仿宋" panose="02010600040101010101" charset="-122"/>
                <a:ea typeface="华文仿宋" panose="02010600040101010101" charset="-122"/>
                <a:cs typeface="华文仿宋" panose="02010600040101010101" charset="-122"/>
              </a:rPr>
              <a:t>，只要涉及买入行为，</a:t>
            </a:r>
            <a:r>
              <a:rPr lang="en-US" altLang="zh-CN" sz="2000" dirty="0">
                <a:solidFill>
                  <a:srgbClr val="FF0000"/>
                </a:solidFill>
                <a:latin typeface="华文仿宋" panose="02010600040101010101" charset="-122"/>
                <a:ea typeface="华文仿宋" panose="02010600040101010101" charset="-122"/>
                <a:cs typeface="华文仿宋" panose="02010600040101010101" charset="-122"/>
              </a:rPr>
              <a:t>theta</a:t>
            </a:r>
            <a:r>
              <a:rPr lang="zh-CN" altLang="en-US" sz="2000" dirty="0">
                <a:solidFill>
                  <a:srgbClr val="FF0000"/>
                </a:solidFill>
                <a:latin typeface="华文仿宋" panose="02010600040101010101" charset="-122"/>
                <a:ea typeface="华文仿宋" panose="02010600040101010101" charset="-122"/>
                <a:cs typeface="华文仿宋" panose="02010600040101010101" charset="-122"/>
              </a:rPr>
              <a:t>都是负的，这也就意味着买入期权每天都要忍受时间损耗。那么反过来，卖出期权每天都会获得正的时间奖励，从而获得一定的</a:t>
            </a:r>
            <a:r>
              <a:rPr lang="en-US" altLang="zh-CN" sz="2000" dirty="0">
                <a:solidFill>
                  <a:srgbClr val="FF0000"/>
                </a:solidFill>
                <a:latin typeface="华文仿宋" panose="02010600040101010101" charset="-122"/>
                <a:ea typeface="华文仿宋" panose="02010600040101010101" charset="-122"/>
                <a:cs typeface="华文仿宋" panose="02010600040101010101" charset="-122"/>
              </a:rPr>
              <a:t>carry</a:t>
            </a:r>
            <a:r>
              <a:rPr lang="zh-CN" altLang="en-US" sz="2000" dirty="0">
                <a:solidFill>
                  <a:srgbClr val="FF0000"/>
                </a:solidFill>
                <a:latin typeface="华文仿宋" panose="02010600040101010101" charset="-122"/>
                <a:ea typeface="华文仿宋" panose="02010600040101010101" charset="-122"/>
                <a:cs typeface="华文仿宋" panose="02010600040101010101" charset="-122"/>
              </a:rPr>
              <a:t>。许多对冲基金把持续稳定地获得</a:t>
            </a:r>
            <a:r>
              <a:rPr lang="en-US" altLang="zh-CN" sz="2000" dirty="0">
                <a:solidFill>
                  <a:srgbClr val="FF0000"/>
                </a:solidFill>
                <a:latin typeface="华文仿宋" panose="02010600040101010101" charset="-122"/>
                <a:ea typeface="华文仿宋" panose="02010600040101010101" charset="-122"/>
                <a:cs typeface="华文仿宋" panose="02010600040101010101" charset="-122"/>
              </a:rPr>
              <a:t>time decay</a:t>
            </a:r>
            <a:r>
              <a:rPr lang="zh-CN" altLang="en-US" sz="2000" dirty="0">
                <a:solidFill>
                  <a:srgbClr val="FF0000"/>
                </a:solidFill>
                <a:latin typeface="华文仿宋" panose="02010600040101010101" charset="-122"/>
                <a:ea typeface="华文仿宋" panose="02010600040101010101" charset="-122"/>
                <a:cs typeface="华文仿宋" panose="02010600040101010101" charset="-122"/>
              </a:rPr>
              <a:t>作为基金报酬的主要来源。</a:t>
            </a:r>
            <a:endParaRPr lang="zh-CN" altLang="en-US" sz="2000" dirty="0">
              <a:solidFill>
                <a:srgbClr val="FF0000"/>
              </a:solidFill>
              <a:latin typeface="华文仿宋" panose="02010600040101010101" charset="-122"/>
              <a:ea typeface="华文仿宋" panose="02010600040101010101" charset="-122"/>
              <a:cs typeface="华文仿宋" panose="02010600040101010101" charset="-122"/>
            </a:endParaRPr>
          </a:p>
        </p:txBody>
      </p:sp>
      <p:graphicFrame>
        <p:nvGraphicFramePr>
          <p:cNvPr id="4" name="对象 3">
            <a:hlinkClick r:id="" action="ppaction://ole?verb=0"/>
          </p:cNvPr>
          <p:cNvGraphicFramePr>
            <a:graphicFrameLocks noChangeAspect="1"/>
          </p:cNvGraphicFramePr>
          <p:nvPr/>
        </p:nvGraphicFramePr>
        <p:xfrm>
          <a:off x="3131820" y="1679575"/>
          <a:ext cx="5264150" cy="808355"/>
        </p:xfrm>
        <a:graphic>
          <a:graphicData uri="http://schemas.openxmlformats.org/presentationml/2006/ole">
            <mc:AlternateContent xmlns:mc="http://schemas.openxmlformats.org/markup-compatibility/2006">
              <mc:Choice xmlns:v="urn:schemas-microsoft-com:vml" Requires="v">
                <p:oleObj spid="_x0000_s3081" name="" r:id="rId1" imgW="2247900" imgH="405765" progId="Equation.KSEE3">
                  <p:embed/>
                </p:oleObj>
              </mc:Choice>
              <mc:Fallback>
                <p:oleObj name="" r:id="rId1" imgW="2247900" imgH="405765" progId="Equation.KSEE3">
                  <p:embed/>
                  <p:pic>
                    <p:nvPicPr>
                      <p:cNvPr id="0" name="图片 3072"/>
                      <p:cNvPicPr/>
                      <p:nvPr/>
                    </p:nvPicPr>
                    <p:blipFill>
                      <a:blip r:embed="rId2"/>
                      <a:stretch>
                        <a:fillRect/>
                      </a:stretch>
                    </p:blipFill>
                    <p:spPr>
                      <a:xfrm>
                        <a:off x="3131820" y="1679575"/>
                        <a:ext cx="5264150" cy="808355"/>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nvGraphicFramePr>
        <p:xfrm>
          <a:off x="3780155" y="2498725"/>
          <a:ext cx="3065780" cy="845185"/>
        </p:xfrm>
        <a:graphic>
          <a:graphicData uri="http://schemas.openxmlformats.org/presentationml/2006/ole">
            <mc:AlternateContent xmlns:mc="http://schemas.openxmlformats.org/markup-compatibility/2006">
              <mc:Choice xmlns:v="urn:schemas-microsoft-com:vml" Requires="v">
                <p:oleObj spid="_x0000_s3082" name="" r:id="rId3" imgW="1181100" imgH="419100" progId="Equation.KSEE3">
                  <p:embed/>
                </p:oleObj>
              </mc:Choice>
              <mc:Fallback>
                <p:oleObj name="" r:id="rId3" imgW="1181100" imgH="419100" progId="Equation.KSEE3">
                  <p:embed/>
                  <p:pic>
                    <p:nvPicPr>
                      <p:cNvPr id="0" name="图片 3073"/>
                      <p:cNvPicPr/>
                      <p:nvPr/>
                    </p:nvPicPr>
                    <p:blipFill>
                      <a:blip r:embed="rId4"/>
                      <a:stretch>
                        <a:fillRect/>
                      </a:stretch>
                    </p:blipFill>
                    <p:spPr>
                      <a:xfrm>
                        <a:off x="3780155" y="2498725"/>
                        <a:ext cx="3065780" cy="845185"/>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3114358" y="3846830"/>
          <a:ext cx="5233035" cy="808355"/>
        </p:xfrm>
        <a:graphic>
          <a:graphicData uri="http://schemas.openxmlformats.org/presentationml/2006/ole">
            <mc:AlternateContent xmlns:mc="http://schemas.openxmlformats.org/markup-compatibility/2006">
              <mc:Choice xmlns:v="urn:schemas-microsoft-com:vml" Requires="v">
                <p:oleObj spid="_x0000_s3083" name="" r:id="rId5" imgW="2234565" imgH="405765" progId="Equation.KSEE3">
                  <p:embed/>
                </p:oleObj>
              </mc:Choice>
              <mc:Fallback>
                <p:oleObj name="" r:id="rId5" imgW="2234565" imgH="405765" progId="Equation.KSEE3">
                  <p:embed/>
                  <p:pic>
                    <p:nvPicPr>
                      <p:cNvPr id="0" name="图片 3072"/>
                      <p:cNvPicPr/>
                      <p:nvPr/>
                    </p:nvPicPr>
                    <p:blipFill>
                      <a:blip r:embed="rId6"/>
                      <a:stretch>
                        <a:fillRect/>
                      </a:stretch>
                    </p:blipFill>
                    <p:spPr>
                      <a:xfrm>
                        <a:off x="3114358" y="3846830"/>
                        <a:ext cx="5233035" cy="80835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16255" y="462280"/>
            <a:ext cx="5353685" cy="583565"/>
          </a:xfrm>
        </p:spPr>
        <p:txBody>
          <a:bodyPr wrap="square"/>
          <a:lstStyle/>
          <a:p>
            <a:r>
              <a:rPr lang="en-US" altLang="zh-CN" sz="3200" spc="0">
                <a:solidFill>
                  <a:schemeClr val="tx1"/>
                </a:solidFill>
                <a:latin typeface="华文仿宋" panose="02010600040101010101" charset="-122"/>
                <a:ea typeface="华文仿宋" panose="02010600040101010101" charset="-122"/>
                <a:cs typeface="华文仿宋" panose="02010600040101010101" charset="-122"/>
              </a:rPr>
              <a:t>2</a:t>
            </a:r>
            <a:r>
              <a:rPr sz="3200" spc="0">
                <a:solidFill>
                  <a:schemeClr val="tx1"/>
                </a:solidFill>
                <a:latin typeface="华文仿宋" panose="02010600040101010101" charset="-122"/>
                <a:ea typeface="华文仿宋" panose="02010600040101010101" charset="-122"/>
                <a:cs typeface="华文仿宋" panose="02010600040101010101" charset="-122"/>
              </a:rPr>
              <a:t>、期权定价</a:t>
            </a:r>
            <a:r>
              <a:rPr lang="en-US" altLang="zh-CN" sz="3200" spc="0">
                <a:solidFill>
                  <a:schemeClr val="tx1"/>
                </a:solidFill>
                <a:latin typeface="华文仿宋" panose="02010600040101010101" charset="-122"/>
                <a:ea typeface="华文仿宋" panose="02010600040101010101" charset="-122"/>
                <a:cs typeface="华文仿宋" panose="02010600040101010101" charset="-122"/>
              </a:rPr>
              <a:t>——Vega</a:t>
            </a:r>
            <a:endParaRPr lang="en-US" altLang="zh-CN" sz="3200" spc="0">
              <a:solidFill>
                <a:schemeClr val="tx1"/>
              </a:solidFill>
              <a:latin typeface="华文仿宋" panose="02010600040101010101" charset="-122"/>
              <a:ea typeface="华文仿宋" panose="02010600040101010101" charset="-122"/>
              <a:cs typeface="华文仿宋" panose="02010600040101010101" charset="-122"/>
            </a:endParaRPr>
          </a:p>
        </p:txBody>
      </p:sp>
      <p:sp>
        <p:nvSpPr>
          <p:cNvPr id="15" name="矩形 14"/>
          <p:cNvSpPr/>
          <p:nvPr/>
        </p:nvSpPr>
        <p:spPr>
          <a:xfrm>
            <a:off x="991870" y="1056005"/>
            <a:ext cx="10432415" cy="5015865"/>
          </a:xfrm>
          <a:prstGeom prst="rect">
            <a:avLst/>
          </a:prstGeom>
          <a:noFill/>
          <a:ln w="12700" cmpd="sng">
            <a:solidFill>
              <a:schemeClr val="accent1">
                <a:shade val="50000"/>
              </a:schemeClr>
            </a:solidFill>
            <a:prstDash val="solid"/>
          </a:ln>
        </p:spPr>
        <p:txBody>
          <a:bodyPr wrap="square">
            <a:spAutoFit/>
          </a:bodyPr>
          <a:lstStyle/>
          <a:p>
            <a:pPr latinLnBrk="1"/>
            <a:r>
              <a:rPr lang="zh-CN" altLang="en-US" sz="2000" dirty="0">
                <a:latin typeface="华文仿宋" panose="02010600040101010101" charset="-122"/>
                <a:ea typeface="华文仿宋" panose="02010600040101010101" charset="-122"/>
                <a:cs typeface="华文仿宋" panose="02010600040101010101" charset="-122"/>
              </a:rPr>
              <a:t>   </a:t>
            </a:r>
            <a:r>
              <a:rPr lang="zh-CN" altLang="en-US" sz="2000" dirty="0">
                <a:solidFill>
                  <a:srgbClr val="FF0000"/>
                </a:solidFill>
                <a:latin typeface="华文仿宋" panose="02010600040101010101" charset="-122"/>
                <a:ea typeface="华文仿宋" panose="02010600040101010101" charset="-122"/>
                <a:cs typeface="华文仿宋" panose="02010600040101010101" charset="-122"/>
              </a:rPr>
              <a:t> </a:t>
            </a:r>
            <a:r>
              <a:rPr lang="en-US" altLang="zh-CN" sz="2000" dirty="0">
                <a:solidFill>
                  <a:srgbClr val="FF0000"/>
                </a:solidFill>
                <a:latin typeface="华文仿宋" panose="02010600040101010101" charset="-122"/>
                <a:ea typeface="华文仿宋" panose="02010600040101010101" charset="-122"/>
                <a:cs typeface="华文仿宋" panose="02010600040101010101" charset="-122"/>
              </a:rPr>
              <a:t>4</a:t>
            </a:r>
            <a:r>
              <a:rPr lang="zh-CN" altLang="en-US" sz="2000" b="1" dirty="0">
                <a:solidFill>
                  <a:srgbClr val="FF0000"/>
                </a:solidFill>
                <a:latin typeface="华文仿宋" panose="02010600040101010101" charset="-122"/>
                <a:ea typeface="华文仿宋" panose="02010600040101010101" charset="-122"/>
                <a:cs typeface="华文仿宋" panose="02010600040101010101" charset="-122"/>
              </a:rPr>
              <a:t>、</a:t>
            </a:r>
            <a:r>
              <a:rPr lang="en-US" altLang="zh-CN" sz="2000" b="1" dirty="0">
                <a:solidFill>
                  <a:srgbClr val="FF0000"/>
                </a:solidFill>
                <a:latin typeface="华文仿宋" panose="02010600040101010101" charset="-122"/>
                <a:ea typeface="华文仿宋" panose="02010600040101010101" charset="-122"/>
                <a:cs typeface="华文仿宋" panose="02010600040101010101" charset="-122"/>
              </a:rPr>
              <a:t>vega</a:t>
            </a:r>
            <a:r>
              <a:rPr lang="en-US" altLang="zh-CN" sz="2000" dirty="0">
                <a:latin typeface="华文仿宋" panose="02010600040101010101" charset="-122"/>
                <a:ea typeface="华文仿宋" panose="02010600040101010101" charset="-122"/>
                <a:cs typeface="华文仿宋" panose="02010600040101010101" charset="-122"/>
              </a:rPr>
              <a:t>——</a:t>
            </a:r>
            <a:r>
              <a:rPr lang="zh-CN" altLang="en-US" sz="2000" dirty="0">
                <a:latin typeface="华文仿宋" panose="02010600040101010101" charset="-122"/>
                <a:ea typeface="华文仿宋" panose="02010600040101010101" charset="-122"/>
                <a:cs typeface="华文仿宋" panose="02010600040101010101" charset="-122"/>
              </a:rPr>
              <a:t>该变量被定义为当其他条件不变时，证券组合价值变化与波动率变化的比率。</a:t>
            </a:r>
            <a:endParaRPr lang="zh-CN" altLang="en-US" sz="2000" dirty="0">
              <a:latin typeface="华文仿宋" panose="02010600040101010101" charset="-122"/>
              <a:ea typeface="华文仿宋" panose="02010600040101010101" charset="-122"/>
              <a:cs typeface="华文仿宋" panose="02010600040101010101" charset="-122"/>
            </a:endParaRPr>
          </a:p>
          <a:p>
            <a:pPr latinLnBrk="1"/>
            <a:endParaRPr lang="zh-CN" altLang="en-US" sz="2000" dirty="0">
              <a:latin typeface="华文仿宋" panose="02010600040101010101" charset="-122"/>
              <a:ea typeface="华文仿宋" panose="02010600040101010101" charset="-122"/>
              <a:cs typeface="华文仿宋" panose="02010600040101010101" charset="-122"/>
            </a:endParaRPr>
          </a:p>
          <a:p>
            <a:pPr latinLnBrk="1"/>
            <a:endParaRPr lang="zh-CN" altLang="en-US" sz="2000" dirty="0">
              <a:latin typeface="华文仿宋" panose="02010600040101010101" charset="-122"/>
              <a:ea typeface="华文仿宋" panose="02010600040101010101" charset="-122"/>
              <a:cs typeface="华文仿宋" panose="02010600040101010101" charset="-122"/>
            </a:endParaRPr>
          </a:p>
          <a:p>
            <a:pPr latinLnBrk="1"/>
            <a:endParaRPr lang="zh-CN" altLang="en-US" sz="2000" dirty="0">
              <a:latin typeface="华文仿宋" panose="02010600040101010101" charset="-122"/>
              <a:ea typeface="华文仿宋" panose="02010600040101010101" charset="-122"/>
              <a:cs typeface="华文仿宋" panose="02010600040101010101" charset="-122"/>
            </a:endParaRPr>
          </a:p>
          <a:p>
            <a:pPr latinLnBrk="1"/>
            <a:r>
              <a:rPr lang="zh-CN" altLang="en-US" sz="2000" dirty="0">
                <a:latin typeface="华文仿宋" panose="02010600040101010101" charset="-122"/>
                <a:ea typeface="华文仿宋" panose="02010600040101010101" charset="-122"/>
                <a:cs typeface="华文仿宋" panose="02010600040101010101" charset="-122"/>
              </a:rPr>
              <a:t>        其中：</a:t>
            </a:r>
            <a:endParaRPr lang="zh-CN" altLang="en-US" sz="2000" dirty="0">
              <a:latin typeface="华文仿宋" panose="02010600040101010101" charset="-122"/>
              <a:ea typeface="华文仿宋" panose="02010600040101010101" charset="-122"/>
              <a:cs typeface="华文仿宋" panose="02010600040101010101" charset="-122"/>
            </a:endParaRPr>
          </a:p>
          <a:p>
            <a:pPr latinLnBrk="1"/>
            <a:endParaRPr lang="zh-CN" altLang="en-US" sz="2000" dirty="0">
              <a:latin typeface="华文仿宋" panose="02010600040101010101" charset="-122"/>
              <a:ea typeface="华文仿宋" panose="02010600040101010101" charset="-122"/>
              <a:cs typeface="华文仿宋" panose="02010600040101010101" charset="-122"/>
            </a:endParaRPr>
          </a:p>
          <a:p>
            <a:pPr latinLnBrk="1"/>
            <a:endParaRPr lang="zh-CN" altLang="en-US" sz="2000" dirty="0">
              <a:latin typeface="华文仿宋" panose="02010600040101010101" charset="-122"/>
              <a:ea typeface="华文仿宋" panose="02010600040101010101" charset="-122"/>
              <a:cs typeface="华文仿宋" panose="02010600040101010101" charset="-122"/>
            </a:endParaRPr>
          </a:p>
          <a:p>
            <a:pPr latinLnBrk="1"/>
            <a:r>
              <a:rPr lang="zh-CN" altLang="en-US" sz="2000" dirty="0">
                <a:latin typeface="华文仿宋" panose="02010600040101010101" charset="-122"/>
                <a:ea typeface="华文仿宋" panose="02010600040101010101" charset="-122"/>
                <a:cs typeface="华文仿宋" panose="02010600040101010101" charset="-122"/>
              </a:rPr>
              <a:t>             为标准正态分布的密度函数。</a:t>
            </a:r>
            <a:endParaRPr lang="zh-CN" altLang="en-US" sz="2000" dirty="0">
              <a:latin typeface="华文仿宋" panose="02010600040101010101" charset="-122"/>
              <a:ea typeface="华文仿宋" panose="02010600040101010101" charset="-122"/>
              <a:cs typeface="华文仿宋" panose="02010600040101010101" charset="-122"/>
            </a:endParaRPr>
          </a:p>
          <a:p>
            <a:pPr latinLnBrk="1"/>
            <a:r>
              <a:rPr lang="zh-CN" altLang="en-US" sz="2000" dirty="0">
                <a:latin typeface="华文仿宋" panose="02010600040101010101" charset="-122"/>
                <a:ea typeface="华文仿宋" panose="02010600040101010101" charset="-122"/>
                <a:cs typeface="华文仿宋" panose="02010600040101010101" charset="-122"/>
              </a:rPr>
              <a:t>    </a:t>
            </a:r>
            <a:endParaRPr lang="zh-CN" altLang="en-US" sz="2000" dirty="0">
              <a:latin typeface="华文仿宋" panose="02010600040101010101" charset="-122"/>
              <a:ea typeface="华文仿宋" panose="02010600040101010101" charset="-122"/>
              <a:cs typeface="华文仿宋" panose="02010600040101010101" charset="-122"/>
            </a:endParaRPr>
          </a:p>
          <a:p>
            <a:pPr latinLnBrk="1"/>
            <a:endParaRPr lang="zh-CN" altLang="en-US" sz="2000" dirty="0">
              <a:latin typeface="华文仿宋" panose="02010600040101010101" charset="-122"/>
              <a:ea typeface="华文仿宋" panose="02010600040101010101" charset="-122"/>
              <a:cs typeface="华文仿宋" panose="02010600040101010101" charset="-122"/>
            </a:endParaRPr>
          </a:p>
          <a:p>
            <a:pPr latinLnBrk="1"/>
            <a:endParaRPr lang="zh-CN" altLang="en-US" sz="2000" dirty="0">
              <a:latin typeface="华文仿宋" panose="02010600040101010101" charset="-122"/>
              <a:ea typeface="华文仿宋" panose="02010600040101010101" charset="-122"/>
              <a:cs typeface="华文仿宋" panose="02010600040101010101" charset="-122"/>
            </a:endParaRPr>
          </a:p>
          <a:p>
            <a:pPr latinLnBrk="1"/>
            <a:r>
              <a:rPr lang="zh-CN" altLang="en-US" sz="2000" dirty="0">
                <a:latin typeface="华文仿宋" panose="02010600040101010101" charset="-122"/>
                <a:ea typeface="华文仿宋" panose="02010600040101010101" charset="-122"/>
                <a:cs typeface="华文仿宋" panose="02010600040101010101" charset="-122"/>
              </a:rPr>
              <a:t>    根据上方的公式，无论是看涨期权还是看跌期权，其</a:t>
            </a:r>
            <a:r>
              <a:rPr lang="en-US" altLang="zh-CN" sz="2000" dirty="0">
                <a:latin typeface="华文仿宋" panose="02010600040101010101" charset="-122"/>
                <a:ea typeface="华文仿宋" panose="02010600040101010101" charset="-122"/>
                <a:cs typeface="华文仿宋" panose="02010600040101010101" charset="-122"/>
              </a:rPr>
              <a:t>Vega</a:t>
            </a:r>
            <a:r>
              <a:rPr lang="zh-CN" altLang="en-US" sz="2000" dirty="0">
                <a:latin typeface="华文仿宋" panose="02010600040101010101" charset="-122"/>
                <a:ea typeface="华文仿宋" panose="02010600040101010101" charset="-122"/>
                <a:cs typeface="华文仿宋" panose="02010600040101010101" charset="-122"/>
              </a:rPr>
              <a:t>都是正的，这代表波动率对于期权的影响都是正向的。作为最为特殊的指标，波动率是期权特有的。波动率的变化会引起组合价值的变动，其量化表示就是</a:t>
            </a:r>
            <a:r>
              <a:rPr lang="en-US" altLang="zh-CN" sz="2000" dirty="0">
                <a:latin typeface="华文仿宋" panose="02010600040101010101" charset="-122"/>
                <a:ea typeface="华文仿宋" panose="02010600040101010101" charset="-122"/>
                <a:cs typeface="华文仿宋" panose="02010600040101010101" charset="-122"/>
              </a:rPr>
              <a:t>Vega</a:t>
            </a:r>
            <a:r>
              <a:rPr lang="zh-CN" altLang="en-US" sz="2000" dirty="0">
                <a:latin typeface="华文仿宋" panose="02010600040101010101" charset="-122"/>
                <a:ea typeface="华文仿宋" panose="02010600040101010101" charset="-122"/>
                <a:cs typeface="华文仿宋" panose="02010600040101010101" charset="-122"/>
              </a:rPr>
              <a:t>。</a:t>
            </a:r>
            <a:r>
              <a:rPr lang="zh-CN" altLang="en-US" sz="2000" b="1" dirty="0">
                <a:solidFill>
                  <a:srgbClr val="FF0000"/>
                </a:solidFill>
                <a:latin typeface="华文仿宋" panose="02010600040101010101" charset="-122"/>
                <a:ea typeface="华文仿宋" panose="02010600040101010101" charset="-122"/>
                <a:cs typeface="华文仿宋" panose="02010600040101010101" charset="-122"/>
              </a:rPr>
              <a:t>对于许多对冲基金而言，收益率已经被证明不完全符合正态分布，但波动率的分布是服从正态分布的，这就产生了许多的波动率交易策略，对于成熟的对冲基金而言，波动率交易是最重要的策略之一</a:t>
            </a:r>
            <a:r>
              <a:rPr lang="zh-CN" altLang="en-US" sz="2000" dirty="0">
                <a:latin typeface="华文仿宋" panose="02010600040101010101" charset="-122"/>
                <a:ea typeface="华文仿宋" panose="02010600040101010101" charset="-122"/>
                <a:cs typeface="华文仿宋" panose="02010600040101010101" charset="-122"/>
              </a:rPr>
              <a:t>。  </a:t>
            </a:r>
            <a:endParaRPr lang="zh-CN" altLang="en-US" sz="2000" dirty="0">
              <a:latin typeface="华文仿宋" panose="02010600040101010101" charset="-122"/>
              <a:ea typeface="华文仿宋" panose="02010600040101010101" charset="-122"/>
              <a:cs typeface="华文仿宋" panose="02010600040101010101" charset="-122"/>
            </a:endParaRPr>
          </a:p>
        </p:txBody>
      </p:sp>
      <p:graphicFrame>
        <p:nvGraphicFramePr>
          <p:cNvPr id="4" name="对象 3">
            <a:hlinkClick r:id="" action="ppaction://ole?verb=0"/>
          </p:cNvPr>
          <p:cNvGraphicFramePr>
            <a:graphicFrameLocks noChangeAspect="1"/>
          </p:cNvGraphicFramePr>
          <p:nvPr/>
        </p:nvGraphicFramePr>
        <p:xfrm>
          <a:off x="4344035" y="1490980"/>
          <a:ext cx="2183130" cy="1029335"/>
        </p:xfrm>
        <a:graphic>
          <a:graphicData uri="http://schemas.openxmlformats.org/presentationml/2006/ole">
            <mc:AlternateContent xmlns:mc="http://schemas.openxmlformats.org/markup-compatibility/2006">
              <mc:Choice xmlns:v="urn:schemas-microsoft-com:vml" Requires="v">
                <p:oleObj spid="_x0000_s4105" name="" r:id="rId1" imgW="711200" imgH="393700" progId="Equation.KSEE3">
                  <p:embed/>
                </p:oleObj>
              </mc:Choice>
              <mc:Fallback>
                <p:oleObj name="" r:id="rId1" imgW="711200" imgH="393700" progId="Equation.KSEE3">
                  <p:embed/>
                  <p:pic>
                    <p:nvPicPr>
                      <p:cNvPr id="0" name="图片 3072"/>
                      <p:cNvPicPr/>
                      <p:nvPr/>
                    </p:nvPicPr>
                    <p:blipFill>
                      <a:blip r:embed="rId2"/>
                      <a:stretch>
                        <a:fillRect/>
                      </a:stretch>
                    </p:blipFill>
                    <p:spPr>
                      <a:xfrm>
                        <a:off x="4344035" y="1490980"/>
                        <a:ext cx="2183130" cy="1029335"/>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nvGraphicFramePr>
        <p:xfrm>
          <a:off x="3780155" y="2498725"/>
          <a:ext cx="3065780" cy="845185"/>
        </p:xfrm>
        <a:graphic>
          <a:graphicData uri="http://schemas.openxmlformats.org/presentationml/2006/ole">
            <mc:AlternateContent xmlns:mc="http://schemas.openxmlformats.org/markup-compatibility/2006">
              <mc:Choice xmlns:v="urn:schemas-microsoft-com:vml" Requires="v">
                <p:oleObj spid="_x0000_s4106" name="" r:id="rId3" imgW="1181100" imgH="419100" progId="Equation.KSEE3">
                  <p:embed/>
                </p:oleObj>
              </mc:Choice>
              <mc:Fallback>
                <p:oleObj name="" r:id="rId3" imgW="1181100" imgH="419100" progId="Equation.KSEE3">
                  <p:embed/>
                  <p:pic>
                    <p:nvPicPr>
                      <p:cNvPr id="0" name="图片 3073"/>
                      <p:cNvPicPr/>
                      <p:nvPr/>
                    </p:nvPicPr>
                    <p:blipFill>
                      <a:blip r:embed="rId4"/>
                      <a:stretch>
                        <a:fillRect/>
                      </a:stretch>
                    </p:blipFill>
                    <p:spPr>
                      <a:xfrm>
                        <a:off x="3780155" y="2498725"/>
                        <a:ext cx="3065780" cy="845185"/>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3872230" y="3921760"/>
          <a:ext cx="3279775" cy="662940"/>
        </p:xfrm>
        <a:graphic>
          <a:graphicData uri="http://schemas.openxmlformats.org/presentationml/2006/ole">
            <mc:AlternateContent xmlns:mc="http://schemas.openxmlformats.org/markup-compatibility/2006">
              <mc:Choice xmlns:v="urn:schemas-microsoft-com:vml" Requires="v">
                <p:oleObj spid="_x0000_s4107" name="" r:id="rId5" imgW="1193800" imgH="241300" progId="Equation.KSEE3">
                  <p:embed/>
                </p:oleObj>
              </mc:Choice>
              <mc:Fallback>
                <p:oleObj name="" r:id="rId5" imgW="1193800" imgH="241300" progId="Equation.KSEE3">
                  <p:embed/>
                  <p:pic>
                    <p:nvPicPr>
                      <p:cNvPr id="0" name="图片 4096"/>
                      <p:cNvPicPr/>
                      <p:nvPr/>
                    </p:nvPicPr>
                    <p:blipFill>
                      <a:blip r:embed="rId6"/>
                      <a:stretch>
                        <a:fillRect/>
                      </a:stretch>
                    </p:blipFill>
                    <p:spPr>
                      <a:xfrm>
                        <a:off x="3872230" y="3921760"/>
                        <a:ext cx="3279775" cy="66294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16255" y="462280"/>
            <a:ext cx="8915400" cy="460375"/>
          </a:xfrm>
        </p:spPr>
        <p:txBody>
          <a:bodyPr wrap="square"/>
          <a:lstStyle/>
          <a:p>
            <a:pPr algn="l"/>
            <a:r>
              <a:rPr lang="en-US" altLang="zh-CN" dirty="0">
                <a:latin typeface="楷体" panose="02010609060101010101" charset="-122"/>
                <a:ea typeface="楷体" panose="02010609060101010101" charset="-122"/>
                <a:cs typeface="楷体" panose="02010609060101010101" charset="-122"/>
              </a:rPr>
              <a:t>3</a:t>
            </a:r>
            <a:r>
              <a:rPr dirty="0">
                <a:latin typeface="楷体" panose="02010609060101010101" charset="-122"/>
                <a:ea typeface="楷体" panose="02010609060101010101" charset="-122"/>
                <a:cs typeface="楷体" panose="02010609060101010101" charset="-122"/>
              </a:rPr>
              <a:t>、期权投资最重要的事儿</a:t>
            </a:r>
            <a:endParaRPr dirty="0">
              <a:latin typeface="楷体" panose="02010609060101010101" charset="-122"/>
              <a:ea typeface="楷体" panose="02010609060101010101" charset="-122"/>
              <a:cs typeface="楷体" panose="02010609060101010101" charset="-122"/>
            </a:endParaRPr>
          </a:p>
        </p:txBody>
      </p:sp>
      <p:sp>
        <p:nvSpPr>
          <p:cNvPr id="15" name="矩形 14"/>
          <p:cNvSpPr/>
          <p:nvPr>
            <p:custDataLst>
              <p:tags r:id="rId1"/>
            </p:custDataLst>
          </p:nvPr>
        </p:nvSpPr>
        <p:spPr>
          <a:xfrm>
            <a:off x="516255" y="1033780"/>
            <a:ext cx="10432415" cy="2784475"/>
          </a:xfrm>
          <a:prstGeom prst="rect">
            <a:avLst/>
          </a:prstGeom>
          <a:noFill/>
          <a:ln w="12700" cmpd="sng">
            <a:solidFill>
              <a:schemeClr val="accent1">
                <a:shade val="50000"/>
              </a:schemeClr>
            </a:solidFill>
            <a:prstDash val="solid"/>
          </a:ln>
        </p:spPr>
        <p:txBody>
          <a:bodyPr wrap="square">
            <a:spAutoFit/>
          </a:bodyPr>
          <a:p>
            <a:pPr latinLnBrk="1"/>
            <a:r>
              <a:rPr lang="en-US" sz="2500" b="1" dirty="0">
                <a:solidFill>
                  <a:srgbClr val="FF0000"/>
                </a:solidFill>
                <a:latin typeface="楷体" panose="02010609060101010101" charset="-122"/>
                <a:ea typeface="楷体" panose="02010609060101010101" charset="-122"/>
                <a:cs typeface="楷体" panose="02010609060101010101" charset="-122"/>
              </a:rPr>
              <a:t>1</a:t>
            </a:r>
            <a:r>
              <a:rPr lang="zh-CN" altLang="en-US" sz="2500" b="1" dirty="0">
                <a:solidFill>
                  <a:srgbClr val="FF0000"/>
                </a:solidFill>
                <a:latin typeface="楷体" panose="02010609060101010101" charset="-122"/>
                <a:ea typeface="楷体" panose="02010609060101010101" charset="-122"/>
                <a:cs typeface="楷体" panose="02010609060101010101" charset="-122"/>
              </a:rPr>
              <a:t>、上帝视角去审视期权投资：单腿怎么玩？为什么要有组合？</a:t>
            </a:r>
            <a:endParaRPr lang="zh-CN" altLang="en-US" sz="2500" b="1" dirty="0">
              <a:solidFill>
                <a:srgbClr val="FF0000"/>
              </a:solidFill>
              <a:latin typeface="楷体" panose="02010609060101010101" charset="-122"/>
              <a:ea typeface="楷体" panose="02010609060101010101" charset="-122"/>
              <a:cs typeface="楷体" panose="02010609060101010101" charset="-122"/>
            </a:endParaRPr>
          </a:p>
          <a:p>
            <a:pPr latinLnBrk="1"/>
            <a:endParaRPr lang="zh-CN" altLang="en-US" sz="2500" b="1" dirty="0">
              <a:solidFill>
                <a:srgbClr val="FF0000"/>
              </a:solidFill>
              <a:latin typeface="楷体" panose="02010609060101010101" charset="-122"/>
              <a:ea typeface="楷体" panose="02010609060101010101" charset="-122"/>
              <a:cs typeface="楷体" panose="02010609060101010101" charset="-122"/>
            </a:endParaRPr>
          </a:p>
          <a:p>
            <a:pPr latinLnBrk="1"/>
            <a:r>
              <a:rPr lang="en-US" altLang="zh-CN" sz="2500" b="1" dirty="0">
                <a:solidFill>
                  <a:srgbClr val="FF0000"/>
                </a:solidFill>
                <a:latin typeface="楷体" panose="02010609060101010101" charset="-122"/>
                <a:ea typeface="楷体" panose="02010609060101010101" charset="-122"/>
                <a:cs typeface="楷体" panose="02010609060101010101" charset="-122"/>
              </a:rPr>
              <a:t>2</a:t>
            </a:r>
            <a:r>
              <a:rPr lang="zh-CN" altLang="en-US" sz="2500" b="1" dirty="0">
                <a:solidFill>
                  <a:srgbClr val="FF0000"/>
                </a:solidFill>
                <a:latin typeface="楷体" panose="02010609060101010101" charset="-122"/>
                <a:ea typeface="楷体" panose="02010609060101010101" charset="-122"/>
                <a:cs typeface="楷体" panose="02010609060101010101" charset="-122"/>
              </a:rPr>
              <a:t>、几种常见组合的用法和诀窍；</a:t>
            </a:r>
            <a:endParaRPr lang="zh-CN" altLang="en-US" sz="2500" b="1" dirty="0">
              <a:solidFill>
                <a:srgbClr val="FF0000"/>
              </a:solidFill>
              <a:latin typeface="楷体" panose="02010609060101010101" charset="-122"/>
              <a:ea typeface="楷体" panose="02010609060101010101" charset="-122"/>
              <a:cs typeface="楷体" panose="02010609060101010101" charset="-122"/>
            </a:endParaRPr>
          </a:p>
          <a:p>
            <a:pPr latinLnBrk="1"/>
            <a:endParaRPr lang="zh-CN" altLang="en-US" sz="2500" b="1" dirty="0">
              <a:solidFill>
                <a:srgbClr val="FF0000"/>
              </a:solidFill>
              <a:latin typeface="楷体" panose="02010609060101010101" charset="-122"/>
              <a:ea typeface="楷体" panose="02010609060101010101" charset="-122"/>
              <a:cs typeface="楷体" panose="02010609060101010101" charset="-122"/>
            </a:endParaRPr>
          </a:p>
          <a:p>
            <a:pPr latinLnBrk="1"/>
            <a:r>
              <a:rPr lang="en-US" altLang="zh-CN" sz="2500" b="1" dirty="0">
                <a:solidFill>
                  <a:srgbClr val="FF0000"/>
                </a:solidFill>
                <a:latin typeface="楷体" panose="02010609060101010101" charset="-122"/>
                <a:ea typeface="楷体" panose="02010609060101010101" charset="-122"/>
                <a:cs typeface="楷体" panose="02010609060101010101" charset="-122"/>
              </a:rPr>
              <a:t>3</a:t>
            </a:r>
            <a:r>
              <a:rPr lang="zh-CN" altLang="en-US" sz="2500" b="1" dirty="0">
                <a:solidFill>
                  <a:srgbClr val="FF0000"/>
                </a:solidFill>
                <a:latin typeface="楷体" panose="02010609060101010101" charset="-122"/>
                <a:ea typeface="楷体" panose="02010609060101010101" charset="-122"/>
                <a:cs typeface="楷体" panose="02010609060101010101" charset="-122"/>
              </a:rPr>
              <a:t>、实战中我个人的一些经典案例；</a:t>
            </a:r>
            <a:endParaRPr lang="zh-CN" altLang="en-US" sz="2500" b="1" dirty="0">
              <a:solidFill>
                <a:srgbClr val="FF0000"/>
              </a:solidFill>
              <a:latin typeface="楷体" panose="02010609060101010101" charset="-122"/>
              <a:ea typeface="楷体" panose="02010609060101010101" charset="-122"/>
              <a:cs typeface="楷体" panose="02010609060101010101" charset="-122"/>
            </a:endParaRPr>
          </a:p>
          <a:p>
            <a:pPr latinLnBrk="1"/>
            <a:endParaRPr lang="zh-CN" altLang="en-US" sz="2500" b="1" dirty="0">
              <a:solidFill>
                <a:srgbClr val="FF0000"/>
              </a:solidFill>
              <a:latin typeface="楷体" panose="02010609060101010101" charset="-122"/>
              <a:ea typeface="楷体" panose="02010609060101010101" charset="-122"/>
              <a:cs typeface="楷体" panose="02010609060101010101" charset="-122"/>
            </a:endParaRPr>
          </a:p>
          <a:p>
            <a:pPr latinLnBrk="1"/>
            <a:r>
              <a:rPr lang="en-US" altLang="zh-CN" sz="2500" b="1" dirty="0">
                <a:solidFill>
                  <a:srgbClr val="FF0000"/>
                </a:solidFill>
                <a:latin typeface="楷体" panose="02010609060101010101" charset="-122"/>
                <a:ea typeface="楷体" panose="02010609060101010101" charset="-122"/>
                <a:cs typeface="楷体" panose="02010609060101010101" charset="-122"/>
              </a:rPr>
              <a:t>addition</a:t>
            </a:r>
            <a:r>
              <a:rPr lang="zh-CN" altLang="en-US" sz="2500" b="1" dirty="0">
                <a:solidFill>
                  <a:srgbClr val="FF0000"/>
                </a:solidFill>
                <a:latin typeface="楷体" panose="02010609060101010101" charset="-122"/>
                <a:ea typeface="楷体" panose="02010609060101010101" charset="-122"/>
                <a:cs typeface="楷体" panose="02010609060101010101" charset="-122"/>
              </a:rPr>
              <a:t>：训练模型的一些小</a:t>
            </a:r>
            <a:r>
              <a:rPr lang="en-US" altLang="zh-CN" sz="2500" b="1" dirty="0">
                <a:solidFill>
                  <a:srgbClr val="FF0000"/>
                </a:solidFill>
                <a:latin typeface="楷体" panose="02010609060101010101" charset="-122"/>
                <a:ea typeface="楷体" panose="02010609060101010101" charset="-122"/>
                <a:cs typeface="楷体" panose="02010609060101010101" charset="-122"/>
              </a:rPr>
              <a:t>trick</a:t>
            </a:r>
            <a:r>
              <a:rPr lang="zh-CN" altLang="en-US" sz="2500" b="1" dirty="0">
                <a:solidFill>
                  <a:srgbClr val="FF0000"/>
                </a:solidFill>
                <a:latin typeface="楷体" panose="02010609060101010101" charset="-122"/>
                <a:ea typeface="楷体" panose="02010609060101010101" charset="-122"/>
                <a:cs typeface="楷体" panose="02010609060101010101" charset="-122"/>
              </a:rPr>
              <a:t>  </a:t>
            </a:r>
            <a:endParaRPr lang="zh-CN" altLang="en-US" sz="2500" b="1" dirty="0">
              <a:solidFill>
                <a:srgbClr val="FF0000"/>
              </a:solidFill>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16255" y="462280"/>
            <a:ext cx="8915400" cy="460375"/>
          </a:xfrm>
        </p:spPr>
        <p:txBody>
          <a:bodyPr wrap="square"/>
          <a:lstStyle/>
          <a:p>
            <a:pPr algn="l"/>
            <a:r>
              <a:rPr lang="en-US" altLang="zh-CN" dirty="0">
                <a:latin typeface="楷体" panose="02010609060101010101" charset="-122"/>
                <a:ea typeface="楷体" panose="02010609060101010101" charset="-122"/>
                <a:cs typeface="楷体" panose="02010609060101010101" charset="-122"/>
              </a:rPr>
              <a:t>3</a:t>
            </a:r>
            <a:r>
              <a:rPr lang="zh-CN" altLang="en-US" dirty="0">
                <a:latin typeface="楷体" panose="02010609060101010101" charset="-122"/>
                <a:ea typeface="楷体" panose="02010609060101010101" charset="-122"/>
                <a:cs typeface="楷体" panose="02010609060101010101" charset="-122"/>
              </a:rPr>
              <a:t>、组合策略</a:t>
            </a:r>
            <a:r>
              <a:rPr lang="en-US" altLang="zh-CN" dirty="0">
                <a:latin typeface="楷体" panose="02010609060101010101" charset="-122"/>
                <a:ea typeface="楷体" panose="02010609060101010101" charset="-122"/>
                <a:cs typeface="楷体" panose="02010609060101010101" charset="-122"/>
              </a:rPr>
              <a:t>——vertical spread—bull spread</a:t>
            </a:r>
            <a:endParaRPr lang="en-US" altLang="zh-CN" dirty="0">
              <a:latin typeface="楷体" panose="02010609060101010101" charset="-122"/>
              <a:ea typeface="楷体" panose="02010609060101010101" charset="-122"/>
              <a:cs typeface="楷体" panose="02010609060101010101" charset="-122"/>
            </a:endParaRPr>
          </a:p>
        </p:txBody>
      </p:sp>
      <p:pic>
        <p:nvPicPr>
          <p:cNvPr id="2" name="图片 1" descr="bull call spread"/>
          <p:cNvPicPr>
            <a:picLocks noChangeAspect="1"/>
          </p:cNvPicPr>
          <p:nvPr/>
        </p:nvPicPr>
        <p:blipFill>
          <a:blip r:embed="rId1"/>
          <a:stretch>
            <a:fillRect/>
          </a:stretch>
        </p:blipFill>
        <p:spPr>
          <a:xfrm>
            <a:off x="351155" y="966470"/>
            <a:ext cx="6087110" cy="4565650"/>
          </a:xfrm>
          <a:prstGeom prst="rect">
            <a:avLst/>
          </a:prstGeom>
        </p:spPr>
      </p:pic>
      <p:pic>
        <p:nvPicPr>
          <p:cNvPr id="4" name="图片 3"/>
          <p:cNvPicPr>
            <a:picLocks noChangeAspect="1"/>
          </p:cNvPicPr>
          <p:nvPr/>
        </p:nvPicPr>
        <p:blipFill>
          <a:blip r:embed="rId2"/>
          <a:stretch>
            <a:fillRect/>
          </a:stretch>
        </p:blipFill>
        <p:spPr>
          <a:xfrm>
            <a:off x="5975350" y="937260"/>
            <a:ext cx="6216650" cy="4662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b="1">
                <a:latin typeface="华文仿宋" panose="02010600040101010101" charset="-122"/>
                <a:ea typeface="华文仿宋" panose="02010600040101010101" charset="-122"/>
                <a:cs typeface="华文仿宋" panose="02010600040101010101" charset="-122"/>
              </a:rPr>
              <a:t>1</a:t>
            </a:r>
            <a:r>
              <a:rPr lang="zh-CN" altLang="en-US" sz="3200" b="1">
                <a:latin typeface="华文仿宋" panose="02010600040101010101" charset="-122"/>
                <a:ea typeface="华文仿宋" panose="02010600040101010101" charset="-122"/>
                <a:cs typeface="华文仿宋" panose="02010600040101010101" charset="-122"/>
              </a:rPr>
              <a:t>、股票定价</a:t>
            </a:r>
            <a:r>
              <a:rPr lang="en-US" altLang="zh-CN" sz="3200" b="1">
                <a:latin typeface="华文仿宋" panose="02010600040101010101" charset="-122"/>
                <a:ea typeface="华文仿宋" panose="02010600040101010101" charset="-122"/>
                <a:cs typeface="华文仿宋" panose="02010600040101010101" charset="-122"/>
              </a:rPr>
              <a:t>——</a:t>
            </a:r>
            <a:r>
              <a:rPr lang="zh-CN" altLang="en-US" sz="3200" b="1">
                <a:latin typeface="华文仿宋" panose="02010600040101010101" charset="-122"/>
                <a:ea typeface="华文仿宋" panose="02010600040101010101" charset="-122"/>
                <a:cs typeface="华文仿宋" panose="02010600040101010101" charset="-122"/>
              </a:rPr>
              <a:t>定价估值的基础</a:t>
            </a:r>
            <a:endParaRPr lang="zh-CN" altLang="en-US" sz="3200" b="1">
              <a:latin typeface="华文仿宋" panose="02010600040101010101" charset="-122"/>
              <a:ea typeface="华文仿宋" panose="02010600040101010101" charset="-122"/>
              <a:cs typeface="华文仿宋" panose="02010600040101010101" charset="-122"/>
            </a:endParaRPr>
          </a:p>
        </p:txBody>
      </p:sp>
      <p:pic>
        <p:nvPicPr>
          <p:cNvPr id="3" name="图片 2"/>
          <p:cNvPicPr>
            <a:picLocks noChangeAspect="1"/>
          </p:cNvPicPr>
          <p:nvPr/>
        </p:nvPicPr>
        <p:blipFill>
          <a:blip r:embed="rId1"/>
          <a:stretch>
            <a:fillRect/>
          </a:stretch>
        </p:blipFill>
        <p:spPr>
          <a:xfrm>
            <a:off x="956310" y="1194435"/>
            <a:ext cx="9686925" cy="513461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16255" y="462280"/>
            <a:ext cx="8855710" cy="460375"/>
          </a:xfrm>
        </p:spPr>
        <p:txBody>
          <a:bodyPr wrap="square"/>
          <a:lstStyle/>
          <a:p>
            <a:pPr algn="l"/>
            <a:r>
              <a:rPr lang="en-US" altLang="zh-CN" dirty="0">
                <a:latin typeface="楷体" panose="02010609060101010101" charset="-122"/>
                <a:ea typeface="楷体" panose="02010609060101010101" charset="-122"/>
                <a:cs typeface="楷体" panose="02010609060101010101" charset="-122"/>
              </a:rPr>
              <a:t>3</a:t>
            </a:r>
            <a:r>
              <a:rPr lang="zh-CN" altLang="en-US" dirty="0">
                <a:latin typeface="楷体" panose="02010609060101010101" charset="-122"/>
                <a:ea typeface="楷体" panose="02010609060101010101" charset="-122"/>
                <a:cs typeface="楷体" panose="02010609060101010101" charset="-122"/>
              </a:rPr>
              <a:t>、组合策略</a:t>
            </a:r>
            <a:r>
              <a:rPr lang="en-US" altLang="zh-CN" dirty="0">
                <a:latin typeface="楷体" panose="02010609060101010101" charset="-122"/>
                <a:ea typeface="楷体" panose="02010609060101010101" charset="-122"/>
                <a:cs typeface="楷体" panose="02010609060101010101" charset="-122"/>
              </a:rPr>
              <a:t>——vertical spread—bear spread</a:t>
            </a:r>
            <a:endParaRPr lang="en-US" altLang="zh-CN" dirty="0">
              <a:latin typeface="楷体" panose="02010609060101010101" charset="-122"/>
              <a:ea typeface="楷体" panose="02010609060101010101" charset="-122"/>
              <a:cs typeface="楷体" panose="02010609060101010101" charset="-122"/>
            </a:endParaRPr>
          </a:p>
        </p:txBody>
      </p:sp>
      <p:pic>
        <p:nvPicPr>
          <p:cNvPr id="2" name="图片 1" descr="bear call spread"/>
          <p:cNvPicPr>
            <a:picLocks noChangeAspect="1"/>
          </p:cNvPicPr>
          <p:nvPr/>
        </p:nvPicPr>
        <p:blipFill>
          <a:blip r:embed="rId1"/>
          <a:stretch>
            <a:fillRect/>
          </a:stretch>
        </p:blipFill>
        <p:spPr>
          <a:xfrm>
            <a:off x="135255" y="1130935"/>
            <a:ext cx="6430645" cy="4823460"/>
          </a:xfrm>
          <a:prstGeom prst="rect">
            <a:avLst/>
          </a:prstGeom>
        </p:spPr>
      </p:pic>
      <p:pic>
        <p:nvPicPr>
          <p:cNvPr id="4" name="图片 3" descr="bear put spread"/>
          <p:cNvPicPr>
            <a:picLocks noChangeAspect="1"/>
          </p:cNvPicPr>
          <p:nvPr/>
        </p:nvPicPr>
        <p:blipFill>
          <a:blip r:embed="rId2"/>
          <a:stretch>
            <a:fillRect/>
          </a:stretch>
        </p:blipFill>
        <p:spPr>
          <a:xfrm>
            <a:off x="5930900" y="1123950"/>
            <a:ext cx="6477635" cy="4859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16255" y="462280"/>
            <a:ext cx="8855710" cy="460375"/>
          </a:xfrm>
        </p:spPr>
        <p:txBody>
          <a:bodyPr wrap="square"/>
          <a:lstStyle/>
          <a:p>
            <a:pPr algn="l"/>
            <a:r>
              <a:rPr lang="en-US" altLang="zh-CN" dirty="0">
                <a:latin typeface="楷体" panose="02010609060101010101" charset="-122"/>
                <a:ea typeface="楷体" panose="02010609060101010101" charset="-122"/>
                <a:cs typeface="楷体" panose="02010609060101010101" charset="-122"/>
              </a:rPr>
              <a:t>3</a:t>
            </a:r>
            <a:r>
              <a:rPr lang="zh-CN" altLang="en-US" dirty="0">
                <a:latin typeface="楷体" panose="02010609060101010101" charset="-122"/>
                <a:ea typeface="楷体" panose="02010609060101010101" charset="-122"/>
                <a:cs typeface="楷体" panose="02010609060101010101" charset="-122"/>
              </a:rPr>
              <a:t>、组合策略</a:t>
            </a:r>
            <a:r>
              <a:rPr lang="en-US" altLang="zh-CN" dirty="0">
                <a:latin typeface="楷体" panose="02010609060101010101" charset="-122"/>
                <a:ea typeface="楷体" panose="02010609060101010101" charset="-122"/>
                <a:cs typeface="楷体" panose="02010609060101010101" charset="-122"/>
              </a:rPr>
              <a:t>——straddle</a:t>
            </a:r>
            <a:endParaRPr lang="en-US" altLang="zh-CN" dirty="0">
              <a:latin typeface="楷体" panose="02010609060101010101" charset="-122"/>
              <a:ea typeface="楷体" panose="02010609060101010101" charset="-122"/>
              <a:cs typeface="楷体" panose="02010609060101010101" charset="-122"/>
            </a:endParaRPr>
          </a:p>
        </p:txBody>
      </p:sp>
      <p:pic>
        <p:nvPicPr>
          <p:cNvPr id="5" name="图片 4" descr="straddle"/>
          <p:cNvPicPr>
            <a:picLocks noChangeAspect="1"/>
          </p:cNvPicPr>
          <p:nvPr/>
        </p:nvPicPr>
        <p:blipFill>
          <a:blip r:embed="rId1"/>
          <a:stretch>
            <a:fillRect/>
          </a:stretch>
        </p:blipFill>
        <p:spPr>
          <a:xfrm>
            <a:off x="36830" y="922655"/>
            <a:ext cx="6466205" cy="5064760"/>
          </a:xfrm>
          <a:prstGeom prst="rect">
            <a:avLst/>
          </a:prstGeom>
        </p:spPr>
      </p:pic>
      <p:pic>
        <p:nvPicPr>
          <p:cNvPr id="6" name="图片 5" descr="straddle-short"/>
          <p:cNvPicPr>
            <a:picLocks noChangeAspect="1"/>
          </p:cNvPicPr>
          <p:nvPr/>
        </p:nvPicPr>
        <p:blipFill>
          <a:blip r:embed="rId2"/>
          <a:stretch>
            <a:fillRect/>
          </a:stretch>
        </p:blipFill>
        <p:spPr>
          <a:xfrm>
            <a:off x="5862955" y="983615"/>
            <a:ext cx="6299200" cy="5064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16255" y="462280"/>
            <a:ext cx="8855710" cy="460375"/>
          </a:xfrm>
        </p:spPr>
        <p:txBody>
          <a:bodyPr wrap="square"/>
          <a:lstStyle/>
          <a:p>
            <a:pPr algn="l"/>
            <a:r>
              <a:rPr lang="en-US" altLang="zh-CN" dirty="0">
                <a:latin typeface="楷体" panose="02010609060101010101" charset="-122"/>
                <a:ea typeface="楷体" panose="02010609060101010101" charset="-122"/>
                <a:cs typeface="楷体" panose="02010609060101010101" charset="-122"/>
              </a:rPr>
              <a:t>3</a:t>
            </a:r>
            <a:r>
              <a:rPr lang="zh-CN" altLang="en-US" dirty="0">
                <a:latin typeface="楷体" panose="02010609060101010101" charset="-122"/>
                <a:ea typeface="楷体" panose="02010609060101010101" charset="-122"/>
                <a:cs typeface="楷体" panose="02010609060101010101" charset="-122"/>
              </a:rPr>
              <a:t>、组合策略</a:t>
            </a:r>
            <a:r>
              <a:rPr lang="en-US" altLang="zh-CN" dirty="0">
                <a:latin typeface="楷体" panose="02010609060101010101" charset="-122"/>
                <a:ea typeface="楷体" panose="02010609060101010101" charset="-122"/>
                <a:cs typeface="楷体" panose="02010609060101010101" charset="-122"/>
              </a:rPr>
              <a:t>——strangle</a:t>
            </a:r>
            <a:endParaRPr lang="en-US" altLang="zh-CN" dirty="0">
              <a:latin typeface="楷体" panose="02010609060101010101" charset="-122"/>
              <a:ea typeface="楷体" panose="02010609060101010101" charset="-122"/>
              <a:cs typeface="楷体" panose="02010609060101010101" charset="-122"/>
            </a:endParaRPr>
          </a:p>
        </p:txBody>
      </p:sp>
      <p:pic>
        <p:nvPicPr>
          <p:cNvPr id="4" name="图片 3" descr="strangle-wide"/>
          <p:cNvPicPr>
            <a:picLocks noChangeAspect="1"/>
          </p:cNvPicPr>
          <p:nvPr/>
        </p:nvPicPr>
        <p:blipFill>
          <a:blip r:embed="rId1"/>
          <a:stretch>
            <a:fillRect/>
          </a:stretch>
        </p:blipFill>
        <p:spPr>
          <a:xfrm>
            <a:off x="629285" y="922655"/>
            <a:ext cx="10660380" cy="49771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16255" y="462280"/>
            <a:ext cx="8855710" cy="460375"/>
          </a:xfrm>
        </p:spPr>
        <p:txBody>
          <a:bodyPr wrap="square"/>
          <a:lstStyle/>
          <a:p>
            <a:pPr algn="l"/>
            <a:r>
              <a:rPr lang="en-US" altLang="zh-CN" dirty="0">
                <a:latin typeface="楷体" panose="02010609060101010101" charset="-122"/>
                <a:ea typeface="楷体" panose="02010609060101010101" charset="-122"/>
                <a:cs typeface="楷体" panose="02010609060101010101" charset="-122"/>
              </a:rPr>
              <a:t>3</a:t>
            </a:r>
            <a:r>
              <a:rPr lang="zh-CN" altLang="en-US" dirty="0">
                <a:latin typeface="楷体" panose="02010609060101010101" charset="-122"/>
                <a:ea typeface="楷体" panose="02010609060101010101" charset="-122"/>
                <a:cs typeface="楷体" panose="02010609060101010101" charset="-122"/>
              </a:rPr>
              <a:t>、组合策略</a:t>
            </a:r>
            <a:r>
              <a:rPr lang="en-US" altLang="zh-CN" dirty="0">
                <a:latin typeface="楷体" panose="02010609060101010101" charset="-122"/>
                <a:ea typeface="楷体" panose="02010609060101010101" charset="-122"/>
                <a:cs typeface="楷体" panose="02010609060101010101" charset="-122"/>
              </a:rPr>
              <a:t>——</a:t>
            </a:r>
            <a:r>
              <a:rPr dirty="0">
                <a:latin typeface="楷体" panose="02010609060101010101" charset="-122"/>
                <a:ea typeface="楷体" panose="02010609060101010101" charset="-122"/>
                <a:cs typeface="楷体" panose="02010609060101010101" charset="-122"/>
              </a:rPr>
              <a:t>比例</a:t>
            </a:r>
            <a:endParaRPr dirty="0">
              <a:latin typeface="楷体" panose="02010609060101010101" charset="-122"/>
              <a:ea typeface="楷体" panose="02010609060101010101" charset="-122"/>
              <a:cs typeface="楷体" panose="02010609060101010101" charset="-122"/>
            </a:endParaRPr>
          </a:p>
        </p:txBody>
      </p:sp>
      <p:pic>
        <p:nvPicPr>
          <p:cNvPr id="2" name="图片 1"/>
          <p:cNvPicPr>
            <a:picLocks noChangeAspect="1"/>
          </p:cNvPicPr>
          <p:nvPr/>
        </p:nvPicPr>
        <p:blipFill>
          <a:blip r:embed="rId1"/>
          <a:stretch>
            <a:fillRect/>
          </a:stretch>
        </p:blipFill>
        <p:spPr>
          <a:xfrm>
            <a:off x="1844040" y="1142365"/>
            <a:ext cx="6945630" cy="4438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16255" y="462280"/>
            <a:ext cx="8855710" cy="460375"/>
          </a:xfrm>
        </p:spPr>
        <p:txBody>
          <a:bodyPr wrap="square"/>
          <a:lstStyle/>
          <a:p>
            <a:pPr algn="l"/>
            <a:r>
              <a:rPr lang="en-US" altLang="zh-CN" dirty="0">
                <a:latin typeface="楷体" panose="02010609060101010101" charset="-122"/>
                <a:ea typeface="楷体" panose="02010609060101010101" charset="-122"/>
                <a:cs typeface="楷体" panose="02010609060101010101" charset="-122"/>
              </a:rPr>
              <a:t>3</a:t>
            </a:r>
            <a:r>
              <a:rPr lang="zh-CN" altLang="en-US" dirty="0">
                <a:latin typeface="楷体" panose="02010609060101010101" charset="-122"/>
                <a:ea typeface="楷体" panose="02010609060101010101" charset="-122"/>
                <a:cs typeface="楷体" panose="02010609060101010101" charset="-122"/>
              </a:rPr>
              <a:t>、组合策略</a:t>
            </a:r>
            <a:r>
              <a:rPr lang="en-US" altLang="zh-CN" dirty="0">
                <a:latin typeface="楷体" panose="02010609060101010101" charset="-122"/>
                <a:ea typeface="楷体" panose="02010609060101010101" charset="-122"/>
                <a:cs typeface="楷体" panose="02010609060101010101" charset="-122"/>
              </a:rPr>
              <a:t>——iron condor short/long</a:t>
            </a:r>
            <a:endParaRPr lang="en-US" altLang="zh-CN" dirty="0">
              <a:latin typeface="楷体" panose="02010609060101010101" charset="-122"/>
              <a:ea typeface="楷体" panose="02010609060101010101" charset="-122"/>
              <a:cs typeface="楷体" panose="02010609060101010101" charset="-122"/>
            </a:endParaRPr>
          </a:p>
        </p:txBody>
      </p:sp>
      <p:pic>
        <p:nvPicPr>
          <p:cNvPr id="5" name="图片 4"/>
          <p:cNvPicPr>
            <a:picLocks noChangeAspect="1"/>
          </p:cNvPicPr>
          <p:nvPr/>
        </p:nvPicPr>
        <p:blipFill>
          <a:blip r:embed="rId1"/>
          <a:srcRect l="9753" t="2695" r="9467" b="945"/>
          <a:stretch>
            <a:fillRect/>
          </a:stretch>
        </p:blipFill>
        <p:spPr>
          <a:xfrm>
            <a:off x="946785" y="1033145"/>
            <a:ext cx="10298430" cy="5152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516255" y="462280"/>
            <a:ext cx="10726420" cy="521970"/>
          </a:xfrm>
        </p:spPr>
        <p:txBody>
          <a:bodyPr wrap="square"/>
          <a:lstStyle/>
          <a:p>
            <a:pPr algn="l"/>
            <a:r>
              <a:rPr lang="en-US" altLang="zh-CN" sz="2800" dirty="0">
                <a:latin typeface="楷体" panose="02010609060101010101" charset="-122"/>
                <a:ea typeface="楷体" panose="02010609060101010101" charset="-122"/>
                <a:cs typeface="楷体" panose="02010609060101010101" charset="-122"/>
              </a:rPr>
              <a:t>3</a:t>
            </a:r>
            <a:r>
              <a:rPr lang="zh-CN" altLang="en-US" sz="2800" dirty="0">
                <a:latin typeface="楷体" panose="02010609060101010101" charset="-122"/>
                <a:ea typeface="楷体" panose="02010609060101010101" charset="-122"/>
                <a:cs typeface="楷体" panose="02010609060101010101" charset="-122"/>
              </a:rPr>
              <a:t>、组合策略</a:t>
            </a:r>
            <a:r>
              <a:rPr lang="en-US" altLang="zh-CN" sz="2800" dirty="0">
                <a:latin typeface="楷体" panose="02010609060101010101" charset="-122"/>
                <a:ea typeface="楷体" panose="02010609060101010101" charset="-122"/>
                <a:cs typeface="楷体" panose="02010609060101010101" charset="-122"/>
              </a:rPr>
              <a:t>——iron condor short/long</a:t>
            </a:r>
            <a:endParaRPr lang="en-US" altLang="zh-CN" sz="2800" dirty="0">
              <a:latin typeface="楷体" panose="02010609060101010101" charset="-122"/>
              <a:ea typeface="楷体" panose="02010609060101010101" charset="-122"/>
              <a:cs typeface="楷体" panose="02010609060101010101" charset="-122"/>
            </a:endParaRPr>
          </a:p>
        </p:txBody>
      </p:sp>
      <p:pic>
        <p:nvPicPr>
          <p:cNvPr id="2" name="图片 1"/>
          <p:cNvPicPr>
            <a:picLocks noChangeAspect="1"/>
          </p:cNvPicPr>
          <p:nvPr/>
        </p:nvPicPr>
        <p:blipFill>
          <a:blip r:embed="rId1"/>
          <a:srcRect l="13073" t="1792" r="13340" b="-1792"/>
          <a:stretch>
            <a:fillRect/>
          </a:stretch>
        </p:blipFill>
        <p:spPr>
          <a:xfrm>
            <a:off x="516255" y="1013460"/>
            <a:ext cx="10846435" cy="5339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b="1">
                <a:latin typeface="华文仿宋" panose="02010600040101010101" charset="-122"/>
                <a:ea typeface="华文仿宋" panose="02010600040101010101" charset="-122"/>
                <a:cs typeface="华文仿宋" panose="02010600040101010101" charset="-122"/>
              </a:rPr>
              <a:t>多因子构建体系</a:t>
            </a:r>
            <a:r>
              <a:rPr lang="en-US" altLang="zh-CN" sz="3200" b="1">
                <a:latin typeface="华文仿宋" panose="02010600040101010101" charset="-122"/>
                <a:ea typeface="华文仿宋" panose="02010600040101010101" charset="-122"/>
                <a:cs typeface="华文仿宋" panose="02010600040101010101" charset="-122"/>
              </a:rPr>
              <a:t>——</a:t>
            </a:r>
            <a:r>
              <a:rPr lang="zh-CN" altLang="en-US" sz="3200" b="1">
                <a:latin typeface="华文仿宋" panose="02010600040101010101" charset="-122"/>
                <a:ea typeface="华文仿宋" panose="02010600040101010101" charset="-122"/>
                <a:cs typeface="华文仿宋" panose="02010600040101010101" charset="-122"/>
              </a:rPr>
              <a:t>知行合一的过程</a:t>
            </a:r>
            <a:endParaRPr lang="zh-CN" altLang="en-US" sz="3200" b="1">
              <a:latin typeface="华文仿宋" panose="02010600040101010101" charset="-122"/>
              <a:ea typeface="华文仿宋" panose="02010600040101010101" charset="-122"/>
              <a:cs typeface="华文仿宋" panose="02010600040101010101" charset="-122"/>
            </a:endParaRPr>
          </a:p>
        </p:txBody>
      </p:sp>
      <p:sp>
        <p:nvSpPr>
          <p:cNvPr id="15" name="矩形 14"/>
          <p:cNvSpPr/>
          <p:nvPr>
            <p:custDataLst>
              <p:tags r:id="rId1"/>
            </p:custDataLst>
          </p:nvPr>
        </p:nvSpPr>
        <p:spPr>
          <a:xfrm>
            <a:off x="977265" y="1421130"/>
            <a:ext cx="9741535" cy="4153535"/>
          </a:xfrm>
          <a:prstGeom prst="rect">
            <a:avLst/>
          </a:prstGeom>
          <a:noFill/>
          <a:ln w="12700" cmpd="sng">
            <a:solidFill>
              <a:schemeClr val="accent1">
                <a:shade val="50000"/>
              </a:schemeClr>
            </a:solidFill>
            <a:prstDash val="solid"/>
          </a:ln>
        </p:spPr>
        <p:txBody>
          <a:bodyPr wrap="square">
            <a:noAutofit/>
          </a:bodyPr>
          <a:p>
            <a:pPr latinLnBrk="1"/>
            <a:r>
              <a:rPr lang="en-US" sz="2400" b="1" dirty="0">
                <a:solidFill>
                  <a:srgbClr val="FF0000"/>
                </a:solidFill>
                <a:latin typeface="华文仿宋" panose="02010600040101010101" charset="-122"/>
                <a:ea typeface="华文仿宋" panose="02010600040101010101" charset="-122"/>
                <a:cs typeface="华文仿宋" panose="02010600040101010101" charset="-122"/>
              </a:rPr>
              <a:t>多因子篇</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：（公共因子）</a:t>
            </a:r>
            <a:endParaRPr lang="zh-CN" alt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rPr>
              <a:t>0</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、轮子的构建、使用和评测；</a:t>
            </a:r>
            <a:endParaRPr lang="zh-CN" alt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endParaRPr 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en-US" sz="2400" b="1" dirty="0">
                <a:solidFill>
                  <a:srgbClr val="FF0000"/>
                </a:solidFill>
                <a:latin typeface="华文仿宋" panose="02010600040101010101" charset="-122"/>
                <a:ea typeface="华文仿宋" panose="02010600040101010101" charset="-122"/>
                <a:cs typeface="华文仿宋" panose="02010600040101010101" charset="-122"/>
              </a:rPr>
              <a:t>1、CTA因子大类:宏观因子、产业链因子、期限因子</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a:t>
            </a:r>
            <a:r>
              <a:rPr lang="en-US" sz="2400" b="1" dirty="0">
                <a:solidFill>
                  <a:srgbClr val="FF0000"/>
                </a:solidFill>
                <a:highlight>
                  <a:srgbClr val="FFFF00"/>
                </a:highlight>
                <a:latin typeface="华文仿宋" panose="02010600040101010101" charset="-122"/>
                <a:ea typeface="华文仿宋" panose="02010600040101010101" charset="-122"/>
                <a:cs typeface="华文仿宋" panose="02010600040101010101" charset="-122"/>
              </a:rPr>
              <a:t>事件</a:t>
            </a:r>
            <a:r>
              <a:rPr lang="zh-CN" altLang="en-US" sz="2400" b="1" dirty="0">
                <a:solidFill>
                  <a:srgbClr val="FF0000"/>
                </a:solidFill>
                <a:highlight>
                  <a:srgbClr val="FFFF00"/>
                </a:highlight>
                <a:latin typeface="华文仿宋" panose="02010600040101010101" charset="-122"/>
                <a:ea typeface="华文仿宋" panose="02010600040101010101" charset="-122"/>
                <a:cs typeface="华文仿宋" panose="02010600040101010101" charset="-122"/>
              </a:rPr>
              <a:t>冲击</a:t>
            </a:r>
            <a:r>
              <a:rPr lang="en-US" sz="2400" b="1" dirty="0">
                <a:solidFill>
                  <a:srgbClr val="FF0000"/>
                </a:solidFill>
                <a:highlight>
                  <a:srgbClr val="FFFF00"/>
                </a:highlight>
                <a:latin typeface="华文仿宋" panose="02010600040101010101" charset="-122"/>
                <a:ea typeface="华文仿宋" panose="02010600040101010101" charset="-122"/>
                <a:cs typeface="华文仿宋" panose="02010600040101010101" charset="-122"/>
              </a:rPr>
              <a:t>因子</a:t>
            </a:r>
            <a:r>
              <a:rPr lang="en-US" sz="2400" b="1" dirty="0">
                <a:solidFill>
                  <a:srgbClr val="FF0000"/>
                </a:solidFill>
                <a:latin typeface="华文仿宋" panose="02010600040101010101" charset="-122"/>
                <a:ea typeface="华文仿宋" panose="02010600040101010101" charset="-122"/>
                <a:cs typeface="华文仿宋" panose="02010600040101010101" charset="-122"/>
              </a:rPr>
              <a:t>、资金流因子和量价因子</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a:t>
            </a:r>
            <a:endParaRPr 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endParaRPr 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en-US" sz="2400" b="1" dirty="0">
                <a:solidFill>
                  <a:srgbClr val="FF0000"/>
                </a:solidFill>
                <a:latin typeface="华文仿宋" panose="02010600040101010101" charset="-122"/>
                <a:ea typeface="华文仿宋" panose="02010600040101010101" charset="-122"/>
                <a:cs typeface="华文仿宋" panose="02010600040101010101" charset="-122"/>
              </a:rPr>
              <a:t>2、如何处理慢变量和资产价格/收益的关系</a:t>
            </a:r>
            <a:endParaRPr 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endParaRPr 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en-US" sz="2400" b="1" dirty="0">
                <a:solidFill>
                  <a:srgbClr val="FF0000"/>
                </a:solidFill>
                <a:latin typeface="华文仿宋" panose="02010600040101010101" charset="-122"/>
                <a:ea typeface="华文仿宋" panose="02010600040101010101" charset="-122"/>
                <a:cs typeface="华文仿宋" panose="02010600040101010101" charset="-122"/>
              </a:rPr>
              <a:t>3、手把手带你挖掘股指因子和商品期货因子(以螺纹钢为例) </a:t>
            </a:r>
            <a:endParaRPr 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endParaRPr 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en-US" sz="2400" b="1" dirty="0">
                <a:solidFill>
                  <a:srgbClr val="FF0000"/>
                </a:solidFill>
                <a:latin typeface="华文仿宋" panose="02010600040101010101" charset="-122"/>
                <a:ea typeface="华文仿宋" panose="02010600040101010101" charset="-122"/>
                <a:cs typeface="华文仿宋" panose="02010600040101010101" charset="-122"/>
              </a:rPr>
              <a:t>4、基于北向资金的股指资金流因子建立</a:t>
            </a:r>
            <a:endParaRPr 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endParaRPr lang="zh-CN" altLang="en-US" sz="2400" dirty="0">
              <a:solidFill>
                <a:schemeClr val="tx1"/>
              </a:solidFill>
              <a:latin typeface="华文仿宋" panose="02010600040101010101" charset="-122"/>
              <a:ea typeface="华文仿宋" panose="02010600040101010101" charset="-122"/>
              <a:cs typeface="华文仿宋" panose="02010600040101010101" charset="-122"/>
            </a:endParaRPr>
          </a:p>
          <a:p>
            <a:pPr latinLnBrk="1"/>
            <a:endParaRPr lang="zh-CN" altLang="en-US" sz="2400" dirty="0">
              <a:solidFill>
                <a:srgbClr val="FF0000"/>
              </a:solidFill>
              <a:latin typeface="华文仿宋" panose="02010600040101010101" charset="-122"/>
              <a:ea typeface="华文仿宋" panose="02010600040101010101" charset="-122"/>
              <a:cs typeface="华文仿宋" panose="02010600040101010101"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91770"/>
            <a:ext cx="10515600" cy="1325563"/>
          </a:xfrm>
        </p:spPr>
        <p:txBody>
          <a:bodyPr/>
          <a:p>
            <a:r>
              <a:rPr lang="zh-CN" altLang="en-US" sz="3200" b="1">
                <a:latin typeface="华文仿宋" panose="02010600040101010101" charset="-122"/>
                <a:ea typeface="华文仿宋" panose="02010600040101010101" charset="-122"/>
                <a:cs typeface="华文仿宋" panose="02010600040101010101" charset="-122"/>
                <a:sym typeface="+mn-ea"/>
              </a:rPr>
              <a:t>多因子构建体系</a:t>
            </a:r>
            <a:r>
              <a:rPr lang="en-US" altLang="zh-CN" sz="3200" b="1">
                <a:latin typeface="华文仿宋" panose="02010600040101010101" charset="-122"/>
                <a:ea typeface="华文仿宋" panose="02010600040101010101" charset="-122"/>
                <a:cs typeface="华文仿宋" panose="02010600040101010101" charset="-122"/>
                <a:sym typeface="+mn-ea"/>
              </a:rPr>
              <a:t>——</a:t>
            </a:r>
            <a:r>
              <a:rPr lang="zh-CN" altLang="en-US" sz="3200" b="1">
                <a:latin typeface="华文仿宋" panose="02010600040101010101" charset="-122"/>
                <a:ea typeface="华文仿宋" panose="02010600040101010101" charset="-122"/>
                <a:cs typeface="华文仿宋" panose="02010600040101010101" charset="-122"/>
                <a:sym typeface="+mn-ea"/>
              </a:rPr>
              <a:t>数据处理步骤</a:t>
            </a:r>
            <a:endParaRPr lang="zh-CN" altLang="en-US" sz="3200" b="1">
              <a:latin typeface="华文仿宋" panose="02010600040101010101" charset="-122"/>
              <a:ea typeface="华文仿宋" panose="02010600040101010101" charset="-122"/>
              <a:cs typeface="华文仿宋" panose="02010600040101010101" charset="-122"/>
              <a:sym typeface="+mn-ea"/>
            </a:endParaRPr>
          </a:p>
        </p:txBody>
      </p:sp>
      <p:sp>
        <p:nvSpPr>
          <p:cNvPr id="15" name="矩形 14"/>
          <p:cNvSpPr/>
          <p:nvPr>
            <p:custDataLst>
              <p:tags r:id="rId1"/>
            </p:custDataLst>
          </p:nvPr>
        </p:nvSpPr>
        <p:spPr>
          <a:xfrm>
            <a:off x="981710" y="1149985"/>
            <a:ext cx="9853295" cy="5358130"/>
          </a:xfrm>
          <a:prstGeom prst="rect">
            <a:avLst/>
          </a:prstGeom>
          <a:noFill/>
          <a:ln w="12700" cmpd="sng">
            <a:solidFill>
              <a:schemeClr val="accent1">
                <a:shade val="50000"/>
              </a:schemeClr>
            </a:solidFill>
            <a:prstDash val="solid"/>
          </a:ln>
        </p:spPr>
        <p:txBody>
          <a:bodyPr wrap="square">
            <a:noAutofit/>
          </a:bodyPr>
          <a:p>
            <a:pPr latinLnBrk="1"/>
            <a:r>
              <a:rPr lang="zh-CN" sz="2400" b="1" dirty="0">
                <a:solidFill>
                  <a:srgbClr val="FF0000"/>
                </a:solidFill>
                <a:latin typeface="华文仿宋" panose="02010600040101010101" charset="-122"/>
                <a:ea typeface="华文仿宋" panose="02010600040101010101" charset="-122"/>
                <a:cs typeface="华文仿宋" panose="02010600040101010101" charset="-122"/>
              </a:rPr>
              <a:t>处理步骤（数据体系概览）：去季节性，去趋势化，平滑处理；</a:t>
            </a:r>
            <a:endParaRPr lang="zh-CN"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endParaRPr lang="zh-CN"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rPr>
              <a:t>1</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、数据清洗：对齐，填充，异常值处理</a:t>
            </a:r>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rPr>
              <a:t>CLIP</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；同比环比</a:t>
            </a:r>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rPr>
              <a:t>-</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社融数据：新浪财经</a:t>
            </a:r>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rPr>
              <a:t>app</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a:t>
            </a:r>
            <a:endParaRPr lang="zh-CN" alt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rPr>
              <a:t>2</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、日期对齐与回测技巧；</a:t>
            </a:r>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rPr>
              <a:t>--</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公布日对齐；</a:t>
            </a:r>
            <a:endParaRPr lang="zh-CN" alt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rPr>
              <a:t>3</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sym typeface="+mn-ea"/>
              </a:rPr>
              <a:t>差值</a:t>
            </a:r>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sym typeface="+mn-ea"/>
              </a:rPr>
              <a:t> OR </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sym typeface="+mn-ea"/>
              </a:rPr>
              <a:t>比值</a:t>
            </a:r>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sym typeface="+mn-ea"/>
              </a:rPr>
              <a:t>--</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sym typeface="+mn-ea"/>
              </a:rPr>
              <a:t>边际而非数据本身；</a:t>
            </a:r>
            <a:endParaRPr lang="zh-CN" alt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rPr>
              <a:t>4</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sym typeface="+mn-ea"/>
              </a:rPr>
              <a:t>平滑与否；</a:t>
            </a:r>
            <a:endParaRPr lang="zh-CN" altLang="en-US" sz="2400" b="1" dirty="0">
              <a:solidFill>
                <a:srgbClr val="FF0000"/>
              </a:solidFill>
              <a:latin typeface="华文仿宋" panose="02010600040101010101" charset="-122"/>
              <a:ea typeface="华文仿宋" panose="02010600040101010101" charset="-122"/>
              <a:cs typeface="华文仿宋" panose="02010600040101010101" charset="-122"/>
              <a:sym typeface="+mn-ea"/>
            </a:endParaRPr>
          </a:p>
          <a:p>
            <a:pPr latinLnBrk="1"/>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sym typeface="+mn-ea"/>
              </a:rPr>
              <a:t>T = NP.ARRAY([1,2,3,4,5,6,7,8,9,10])</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sym typeface="+mn-ea"/>
              </a:rPr>
              <a:t>；</a:t>
            </a:r>
            <a:endParaRPr lang="en-US" altLang="zh-CN" sz="2400" b="1" dirty="0">
              <a:solidFill>
                <a:srgbClr val="FF0000"/>
              </a:solidFill>
              <a:latin typeface="华文仿宋" panose="02010600040101010101" charset="-122"/>
              <a:ea typeface="华文仿宋" panose="02010600040101010101" charset="-122"/>
              <a:cs typeface="华文仿宋" panose="02010600040101010101" charset="-122"/>
              <a:sym typeface="+mn-ea"/>
            </a:endParaRPr>
          </a:p>
          <a:p>
            <a:pPr latinLnBrk="1"/>
            <a:endParaRPr lang="zh-CN" altLang="en-US" sz="2400" b="1" dirty="0">
              <a:solidFill>
                <a:srgbClr val="FF0000"/>
              </a:solidFill>
              <a:latin typeface="华文仿宋" panose="02010600040101010101" charset="-122"/>
              <a:ea typeface="华文仿宋" panose="02010600040101010101" charset="-122"/>
              <a:cs typeface="华文仿宋" panose="02010600040101010101" charset="-122"/>
              <a:sym typeface="+mn-ea"/>
            </a:endParaRPr>
          </a:p>
          <a:p>
            <a:pPr latinLnBrk="1"/>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sym typeface="+mn-ea"/>
              </a:rPr>
              <a:t>5</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sym typeface="+mn-ea"/>
              </a:rPr>
              <a:t>、数值衰减处理；随时间衰减处理：假设服从了差值</a:t>
            </a:r>
            <a:endParaRPr lang="zh-CN" altLang="en-US" sz="2400" b="1" dirty="0">
              <a:solidFill>
                <a:srgbClr val="FF0000"/>
              </a:solidFill>
              <a:latin typeface="华文仿宋" panose="02010600040101010101" charset="-122"/>
              <a:ea typeface="华文仿宋" panose="02010600040101010101" charset="-122"/>
              <a:cs typeface="华文仿宋" panose="02010600040101010101" charset="-122"/>
              <a:sym typeface="+mn-ea"/>
            </a:endParaRPr>
          </a:p>
          <a:p>
            <a:pPr latinLnBrk="1"/>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sym typeface="+mn-ea"/>
              </a:rPr>
              <a:t>FACTOR(T) = FACTOR(RAW) * NP.EXP(- ALPHA * T )-0.2</a:t>
            </a:r>
            <a:endParaRPr lang="en-US" altLang="zh-CN" sz="2400" dirty="0">
              <a:solidFill>
                <a:srgbClr val="FF0000"/>
              </a:solidFill>
              <a:latin typeface="华文仿宋" panose="02010600040101010101" charset="-122"/>
              <a:ea typeface="华文仿宋" panose="02010600040101010101" charset="-122"/>
              <a:cs typeface="华文仿宋" panose="02010600040101010101"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b="1">
                <a:latin typeface="华文仿宋" panose="02010600040101010101" charset="-122"/>
                <a:ea typeface="华文仿宋" panose="02010600040101010101" charset="-122"/>
                <a:cs typeface="华文仿宋" panose="02010600040101010101" charset="-122"/>
                <a:sym typeface="+mn-ea"/>
              </a:rPr>
              <a:t>多因子构建体系</a:t>
            </a:r>
            <a:r>
              <a:rPr lang="en-US" altLang="zh-CN" sz="3200" b="1">
                <a:latin typeface="华文仿宋" panose="02010600040101010101" charset="-122"/>
                <a:ea typeface="华文仿宋" panose="02010600040101010101" charset="-122"/>
                <a:cs typeface="华文仿宋" panose="02010600040101010101" charset="-122"/>
                <a:sym typeface="+mn-ea"/>
              </a:rPr>
              <a:t>——</a:t>
            </a:r>
            <a:r>
              <a:rPr lang="zh-CN" altLang="en-US" sz="3200" b="1">
                <a:latin typeface="华文仿宋" panose="02010600040101010101" charset="-122"/>
                <a:ea typeface="华文仿宋" panose="02010600040101010101" charset="-122"/>
                <a:cs typeface="华文仿宋" panose="02010600040101010101" charset="-122"/>
                <a:sym typeface="+mn-ea"/>
              </a:rPr>
              <a:t>数据处理步骤</a:t>
            </a:r>
            <a:endParaRPr lang="zh-CN" altLang="en-US" sz="3200" b="1">
              <a:latin typeface="华文仿宋" panose="02010600040101010101" charset="-122"/>
              <a:ea typeface="华文仿宋" panose="02010600040101010101" charset="-122"/>
              <a:cs typeface="华文仿宋" panose="02010600040101010101" charset="-122"/>
              <a:sym typeface="+mn-ea"/>
            </a:endParaRPr>
          </a:p>
        </p:txBody>
      </p:sp>
      <p:sp>
        <p:nvSpPr>
          <p:cNvPr id="15" name="矩形 14"/>
          <p:cNvSpPr/>
          <p:nvPr>
            <p:custDataLst>
              <p:tags r:id="rId1"/>
            </p:custDataLst>
          </p:nvPr>
        </p:nvSpPr>
        <p:spPr>
          <a:xfrm>
            <a:off x="915035" y="1238250"/>
            <a:ext cx="8992870" cy="4977130"/>
          </a:xfrm>
          <a:prstGeom prst="rect">
            <a:avLst/>
          </a:prstGeom>
          <a:noFill/>
          <a:ln w="12700" cmpd="sng">
            <a:solidFill>
              <a:schemeClr val="accent1">
                <a:shade val="50000"/>
              </a:schemeClr>
            </a:solidFill>
            <a:prstDash val="solid"/>
          </a:ln>
        </p:spPr>
        <p:txBody>
          <a:bodyPr wrap="square">
            <a:noAutofit/>
          </a:bodyPr>
          <a:p>
            <a:pPr latinLnBrk="1"/>
            <a:r>
              <a:rPr lang="zh-CN" sz="2400" b="1" dirty="0">
                <a:solidFill>
                  <a:srgbClr val="FF0000"/>
                </a:solidFill>
                <a:latin typeface="华文仿宋" panose="02010600040101010101" charset="-122"/>
                <a:ea typeface="华文仿宋" panose="02010600040101010101" charset="-122"/>
                <a:cs typeface="华文仿宋" panose="02010600040101010101" charset="-122"/>
              </a:rPr>
              <a:t>处理步骤（数据体系概览）：去季节性，去趋势化，平滑处理；</a:t>
            </a:r>
            <a:endParaRPr lang="zh-CN"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endParaRPr lang="zh-CN"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rPr>
              <a:t>1</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、数据清洗：对齐，填充，异常值处理；同比环比</a:t>
            </a:r>
            <a:endParaRPr lang="zh-CN" alt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endParaRPr lang="zh-CN" alt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rPr>
              <a:t>2</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、日期对齐与回测技巧；</a:t>
            </a:r>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rPr>
              <a:t>1</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月份数据：</a:t>
            </a:r>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rPr>
              <a:t>2</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月</a:t>
            </a:r>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rPr>
              <a:t>10</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日公布</a:t>
            </a:r>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rPr>
              <a:t>-1</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月</a:t>
            </a:r>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rPr>
              <a:t>31</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日</a:t>
            </a:r>
            <a:endParaRPr lang="zh-CN" alt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rPr>
              <a:t>renew_gap</a:t>
            </a:r>
            <a:endParaRPr lang="zh-CN" alt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endParaRPr lang="zh-CN" alt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rPr>
              <a:t>3</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sym typeface="+mn-ea"/>
              </a:rPr>
              <a:t>差值</a:t>
            </a:r>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sym typeface="+mn-ea"/>
              </a:rPr>
              <a:t> OR </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sym typeface="+mn-ea"/>
              </a:rPr>
              <a:t>比值；同比</a:t>
            </a:r>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sym typeface="+mn-ea"/>
              </a:rPr>
              <a:t>——</a:t>
            </a:r>
            <a:r>
              <a:rPr lang="zh-CN" altLang="en-US" sz="2400" b="1" dirty="0">
                <a:solidFill>
                  <a:srgbClr val="FF0000"/>
                </a:solidFill>
                <a:highlight>
                  <a:srgbClr val="FFFF00"/>
                </a:highlight>
                <a:latin typeface="华文仿宋" panose="02010600040101010101" charset="-122"/>
                <a:ea typeface="华文仿宋" panose="02010600040101010101" charset="-122"/>
                <a:cs typeface="华文仿宋" panose="02010600040101010101" charset="-122"/>
                <a:sym typeface="+mn-ea"/>
              </a:rPr>
              <a:t>边际效应</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sym typeface="+mn-ea"/>
              </a:rPr>
              <a:t>；</a:t>
            </a:r>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sym typeface="+mn-ea"/>
              </a:rPr>
              <a:t>2</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sym typeface="+mn-ea"/>
              </a:rPr>
              <a:t>月同比数据，</a:t>
            </a:r>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sym typeface="+mn-ea"/>
              </a:rPr>
              <a:t>1</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sym typeface="+mn-ea"/>
              </a:rPr>
              <a:t>月同比数据，</a:t>
            </a:r>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sym typeface="+mn-ea"/>
              </a:rPr>
              <a:t>CPI-</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sym typeface="+mn-ea"/>
              </a:rPr>
              <a:t>比值优秀，</a:t>
            </a:r>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sym typeface="+mn-ea"/>
              </a:rPr>
              <a:t>PMI</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sym typeface="+mn-ea"/>
              </a:rPr>
              <a:t>，差值优秀，</a:t>
            </a:r>
            <a:endParaRPr lang="zh-CN" alt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endParaRPr lang="zh-CN" alt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rPr>
              <a:t>4</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sym typeface="+mn-ea"/>
              </a:rPr>
              <a:t>平滑与否；</a:t>
            </a:r>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sym typeface="+mn-ea"/>
              </a:rPr>
              <a:t>T 1-2-3-4-5-6-7-8-9-10</a:t>
            </a:r>
            <a:endParaRPr lang="zh-CN" altLang="en-US" sz="2400" b="1" dirty="0">
              <a:solidFill>
                <a:srgbClr val="FF0000"/>
              </a:solidFill>
              <a:latin typeface="华文仿宋" panose="02010600040101010101" charset="-122"/>
              <a:ea typeface="华文仿宋" panose="02010600040101010101" charset="-122"/>
              <a:cs typeface="华文仿宋" panose="02010600040101010101" charset="-122"/>
              <a:sym typeface="+mn-ea"/>
            </a:endParaRPr>
          </a:p>
          <a:p>
            <a:pPr latinLnBrk="1"/>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sym typeface="+mn-ea"/>
              </a:rPr>
              <a:t>5</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sym typeface="+mn-ea"/>
              </a:rPr>
              <a:t>、数值衰减处理；随时间衰减处理：</a:t>
            </a:r>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sym typeface="+mn-ea"/>
              </a:rPr>
              <a:t>alpha = 0.2 0.3 0.4</a:t>
            </a:r>
            <a:endParaRPr lang="zh-CN" altLang="en-US" sz="2400" b="1" dirty="0">
              <a:solidFill>
                <a:srgbClr val="FF0000"/>
              </a:solidFill>
              <a:latin typeface="华文仿宋" panose="02010600040101010101" charset="-122"/>
              <a:ea typeface="华文仿宋" panose="02010600040101010101" charset="-122"/>
              <a:cs typeface="华文仿宋" panose="02010600040101010101" charset="-122"/>
              <a:sym typeface="+mn-ea"/>
            </a:endParaRPr>
          </a:p>
          <a:p>
            <a:pPr latinLnBrk="1"/>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sym typeface="+mn-ea"/>
              </a:rPr>
              <a:t>FACTOR(T) =  FACTOR(RAW)* NP.EXP( - ALPHA * T)</a:t>
            </a:r>
            <a:endParaRPr lang="en-US" altLang="zh-CN" sz="2400" b="1" dirty="0">
              <a:solidFill>
                <a:srgbClr val="FF0000"/>
              </a:solidFill>
              <a:latin typeface="华文仿宋" panose="02010600040101010101" charset="-122"/>
              <a:ea typeface="华文仿宋" panose="02010600040101010101" charset="-122"/>
              <a:cs typeface="华文仿宋" panose="02010600040101010101" charset="-122"/>
              <a:sym typeface="+mn-ea"/>
            </a:endParaRPr>
          </a:p>
          <a:p>
            <a:pPr latinLnBrk="1"/>
            <a:r>
              <a:rPr lang="zh-CN" sz="2400" b="1" dirty="0">
                <a:solidFill>
                  <a:srgbClr val="FF0000"/>
                </a:solidFill>
                <a:latin typeface="华文仿宋" panose="02010600040101010101" charset="-122"/>
                <a:ea typeface="华文仿宋" panose="02010600040101010101" charset="-122"/>
                <a:cs typeface="华文仿宋" panose="02010600040101010101" charset="-122"/>
              </a:rPr>
              <a:t>其实先Out join再left join可以完全排除掉周六周日节假日的影响</a:t>
            </a:r>
            <a:endParaRPr lang="zh-CN"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en-US" altLang="zh-CN" sz="2400" dirty="0">
                <a:solidFill>
                  <a:srgbClr val="FF0000"/>
                </a:solidFill>
                <a:latin typeface="华文仿宋" panose="02010600040101010101" charset="-122"/>
                <a:ea typeface="华文仿宋" panose="02010600040101010101" charset="-122"/>
                <a:cs typeface="华文仿宋" panose="02010600040101010101" charset="-122"/>
              </a:rPr>
              <a:t>    </a:t>
            </a:r>
            <a:endParaRPr lang="en-US" altLang="zh-CN" sz="2400" dirty="0">
              <a:solidFill>
                <a:srgbClr val="FF0000"/>
              </a:solidFill>
              <a:latin typeface="华文仿宋" panose="02010600040101010101" charset="-122"/>
              <a:ea typeface="华文仿宋" panose="02010600040101010101" charset="-122"/>
              <a:cs typeface="华文仿宋" panose="02010600040101010101"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3200" b="1">
                <a:latin typeface="华文仿宋" panose="02010600040101010101" charset="-122"/>
                <a:ea typeface="华文仿宋" panose="02010600040101010101" charset="-122"/>
                <a:cs typeface="华文仿宋" panose="02010600040101010101" charset="-122"/>
                <a:sym typeface="+mn-ea"/>
              </a:rPr>
              <a:t>基础模型</a:t>
            </a:r>
            <a:r>
              <a:rPr lang="en-US" altLang="zh-CN" sz="3200" b="1">
                <a:latin typeface="华文仿宋" panose="02010600040101010101" charset="-122"/>
                <a:ea typeface="华文仿宋" panose="02010600040101010101" charset="-122"/>
                <a:cs typeface="华文仿宋" panose="02010600040101010101" charset="-122"/>
                <a:sym typeface="+mn-ea"/>
              </a:rPr>
              <a:t>——OLS with sharpe 1.3445 </a:t>
            </a:r>
            <a:endParaRPr lang="en-US" altLang="zh-CN" sz="3200" b="1">
              <a:latin typeface="华文仿宋" panose="02010600040101010101" charset="-122"/>
              <a:ea typeface="华文仿宋" panose="02010600040101010101" charset="-122"/>
              <a:cs typeface="华文仿宋" panose="02010600040101010101" charset="-122"/>
              <a:sym typeface="+mn-ea"/>
            </a:endParaRPr>
          </a:p>
        </p:txBody>
      </p:sp>
      <p:pic>
        <p:nvPicPr>
          <p:cNvPr id="4" name="图片 3"/>
          <p:cNvPicPr>
            <a:picLocks noChangeAspect="1"/>
          </p:cNvPicPr>
          <p:nvPr>
            <p:custDataLst>
              <p:tags r:id="rId1"/>
            </p:custDataLst>
          </p:nvPr>
        </p:nvPicPr>
        <p:blipFill>
          <a:blip r:embed="rId2"/>
          <a:stretch>
            <a:fillRect/>
          </a:stretch>
        </p:blipFill>
        <p:spPr>
          <a:xfrm>
            <a:off x="788035" y="1161415"/>
            <a:ext cx="10076815" cy="55499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b="1">
                <a:latin typeface="华文仿宋" panose="02010600040101010101" charset="-122"/>
                <a:ea typeface="华文仿宋" panose="02010600040101010101" charset="-122"/>
                <a:cs typeface="华文仿宋" panose="02010600040101010101" charset="-122"/>
              </a:rPr>
              <a:t>1</a:t>
            </a:r>
            <a:r>
              <a:rPr lang="zh-CN" altLang="en-US" sz="3200" b="1">
                <a:latin typeface="华文仿宋" panose="02010600040101010101" charset="-122"/>
                <a:ea typeface="华文仿宋" panose="02010600040101010101" charset="-122"/>
                <a:cs typeface="华文仿宋" panose="02010600040101010101" charset="-122"/>
              </a:rPr>
              <a:t>、股票定价</a:t>
            </a:r>
            <a:r>
              <a:rPr lang="en-US" altLang="zh-CN" sz="3200" b="1">
                <a:latin typeface="华文仿宋" panose="02010600040101010101" charset="-122"/>
                <a:ea typeface="华文仿宋" panose="02010600040101010101" charset="-122"/>
                <a:cs typeface="华文仿宋" panose="02010600040101010101" charset="-122"/>
              </a:rPr>
              <a:t>——</a:t>
            </a:r>
            <a:r>
              <a:rPr lang="zh-CN" altLang="en-US" sz="3200" b="1">
                <a:latin typeface="华文仿宋" panose="02010600040101010101" charset="-122"/>
                <a:ea typeface="华文仿宋" panose="02010600040101010101" charset="-122"/>
                <a:cs typeface="华文仿宋" panose="02010600040101010101" charset="-122"/>
              </a:rPr>
              <a:t>估值依据中找到因子的来龙去脉</a:t>
            </a:r>
            <a:endParaRPr lang="zh-CN" altLang="en-US" sz="3200" b="1">
              <a:latin typeface="华文仿宋" panose="02010600040101010101" charset="-122"/>
              <a:ea typeface="华文仿宋" panose="02010600040101010101" charset="-122"/>
              <a:cs typeface="华文仿宋" panose="02010600040101010101" charset="-122"/>
            </a:endParaRPr>
          </a:p>
        </p:txBody>
      </p:sp>
      <p:pic>
        <p:nvPicPr>
          <p:cNvPr id="4" name="图片 3"/>
          <p:cNvPicPr>
            <a:picLocks noChangeAspect="1"/>
          </p:cNvPicPr>
          <p:nvPr/>
        </p:nvPicPr>
        <p:blipFill>
          <a:blip r:embed="rId1"/>
          <a:stretch>
            <a:fillRect/>
          </a:stretch>
        </p:blipFill>
        <p:spPr>
          <a:xfrm>
            <a:off x="1071245" y="1242060"/>
            <a:ext cx="9683115" cy="528066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3200" b="1">
                <a:latin typeface="华文仿宋" panose="02010600040101010101" charset="-122"/>
                <a:ea typeface="华文仿宋" panose="02010600040101010101" charset="-122"/>
                <a:cs typeface="华文仿宋" panose="02010600040101010101" charset="-122"/>
                <a:sym typeface="+mn-ea"/>
              </a:rPr>
              <a:t>基础模型</a:t>
            </a:r>
            <a:r>
              <a:rPr lang="en-US" altLang="zh-CN" sz="3200" b="1">
                <a:latin typeface="华文仿宋" panose="02010600040101010101" charset="-122"/>
                <a:ea typeface="华文仿宋" panose="02010600040101010101" charset="-122"/>
                <a:cs typeface="华文仿宋" panose="02010600040101010101" charset="-122"/>
                <a:sym typeface="+mn-ea"/>
              </a:rPr>
              <a:t>——OLS with sharpe 1.3445 </a:t>
            </a:r>
            <a:endParaRPr lang="en-US" altLang="zh-CN" sz="3200" b="1">
              <a:latin typeface="华文仿宋" panose="02010600040101010101" charset="-122"/>
              <a:ea typeface="华文仿宋" panose="02010600040101010101" charset="-122"/>
              <a:cs typeface="华文仿宋" panose="02010600040101010101" charset="-122"/>
              <a:sym typeface="+mn-ea"/>
            </a:endParaRPr>
          </a:p>
        </p:txBody>
      </p:sp>
      <p:pic>
        <p:nvPicPr>
          <p:cNvPr id="3" name="图片 2"/>
          <p:cNvPicPr>
            <a:picLocks noChangeAspect="1"/>
          </p:cNvPicPr>
          <p:nvPr/>
        </p:nvPicPr>
        <p:blipFill>
          <a:blip r:embed="rId1"/>
          <a:stretch>
            <a:fillRect/>
          </a:stretch>
        </p:blipFill>
        <p:spPr>
          <a:xfrm>
            <a:off x="537845" y="1453515"/>
            <a:ext cx="9486900" cy="47377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3200" b="1">
                <a:latin typeface="华文仿宋" panose="02010600040101010101" charset="-122"/>
                <a:ea typeface="华文仿宋" panose="02010600040101010101" charset="-122"/>
                <a:cs typeface="华文仿宋" panose="02010600040101010101" charset="-122"/>
                <a:sym typeface="+mn-ea"/>
              </a:rPr>
              <a:t>加上惩罚项</a:t>
            </a:r>
            <a:r>
              <a:rPr lang="zh-CN" altLang="en-US" sz="3200" b="1">
                <a:latin typeface="华文仿宋" panose="02010600040101010101" charset="-122"/>
                <a:ea typeface="华文仿宋" panose="02010600040101010101" charset="-122"/>
                <a:cs typeface="华文仿宋" panose="02010600040101010101" charset="-122"/>
                <a:sym typeface="+mn-ea"/>
              </a:rPr>
              <a:t>的</a:t>
            </a:r>
            <a:r>
              <a:rPr lang="zh-CN" sz="3200" b="1">
                <a:latin typeface="华文仿宋" panose="02010600040101010101" charset="-122"/>
                <a:ea typeface="华文仿宋" panose="02010600040101010101" charset="-122"/>
                <a:cs typeface="华文仿宋" panose="02010600040101010101" charset="-122"/>
                <a:sym typeface="+mn-ea"/>
              </a:rPr>
              <a:t>模型</a:t>
            </a:r>
            <a:r>
              <a:rPr lang="en-US" altLang="zh-CN" sz="3200" b="1">
                <a:latin typeface="华文仿宋" panose="02010600040101010101" charset="-122"/>
                <a:ea typeface="华文仿宋" panose="02010600040101010101" charset="-122"/>
                <a:cs typeface="华文仿宋" panose="02010600040101010101" charset="-122"/>
                <a:sym typeface="+mn-ea"/>
              </a:rPr>
              <a:t>——ridge with sharpe 1.3453</a:t>
            </a:r>
            <a:endParaRPr lang="en-US" altLang="zh-CN" sz="3200" b="1">
              <a:latin typeface="华文仿宋" panose="02010600040101010101" charset="-122"/>
              <a:ea typeface="华文仿宋" panose="02010600040101010101" charset="-122"/>
              <a:cs typeface="华文仿宋" panose="02010600040101010101" charset="-122"/>
              <a:sym typeface="+mn-ea"/>
            </a:endParaRPr>
          </a:p>
        </p:txBody>
      </p:sp>
      <p:pic>
        <p:nvPicPr>
          <p:cNvPr id="3" name="图片 2"/>
          <p:cNvPicPr>
            <a:picLocks noChangeAspect="1"/>
          </p:cNvPicPr>
          <p:nvPr/>
        </p:nvPicPr>
        <p:blipFill>
          <a:blip r:embed="rId1"/>
          <a:stretch>
            <a:fillRect/>
          </a:stretch>
        </p:blipFill>
        <p:spPr>
          <a:xfrm>
            <a:off x="621030" y="1262380"/>
            <a:ext cx="10460355" cy="521017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3200" b="1">
                <a:latin typeface="华文仿宋" panose="02010600040101010101" charset="-122"/>
                <a:ea typeface="华文仿宋" panose="02010600040101010101" charset="-122"/>
                <a:cs typeface="华文仿宋" panose="02010600040101010101" charset="-122"/>
                <a:sym typeface="+mn-ea"/>
              </a:rPr>
              <a:t>加上惩罚项</a:t>
            </a:r>
            <a:r>
              <a:rPr lang="zh-CN" altLang="en-US" sz="3200" b="1">
                <a:latin typeface="华文仿宋" panose="02010600040101010101" charset="-122"/>
                <a:ea typeface="华文仿宋" panose="02010600040101010101" charset="-122"/>
                <a:cs typeface="华文仿宋" panose="02010600040101010101" charset="-122"/>
                <a:sym typeface="+mn-ea"/>
              </a:rPr>
              <a:t>的</a:t>
            </a:r>
            <a:r>
              <a:rPr lang="zh-CN" sz="3200" b="1">
                <a:latin typeface="华文仿宋" panose="02010600040101010101" charset="-122"/>
                <a:ea typeface="华文仿宋" panose="02010600040101010101" charset="-122"/>
                <a:cs typeface="华文仿宋" panose="02010600040101010101" charset="-122"/>
                <a:sym typeface="+mn-ea"/>
              </a:rPr>
              <a:t>模型</a:t>
            </a:r>
            <a:r>
              <a:rPr lang="en-US" altLang="zh-CN" sz="3200" b="1">
                <a:latin typeface="华文仿宋" panose="02010600040101010101" charset="-122"/>
                <a:ea typeface="华文仿宋" panose="02010600040101010101" charset="-122"/>
                <a:cs typeface="华文仿宋" panose="02010600040101010101" charset="-122"/>
                <a:sym typeface="+mn-ea"/>
              </a:rPr>
              <a:t>——ridge with sharpe 1.3453</a:t>
            </a:r>
            <a:endParaRPr lang="en-US" altLang="zh-CN" sz="3200" b="1">
              <a:latin typeface="华文仿宋" panose="02010600040101010101" charset="-122"/>
              <a:ea typeface="华文仿宋" panose="02010600040101010101" charset="-122"/>
              <a:cs typeface="华文仿宋" panose="02010600040101010101" charset="-122"/>
              <a:sym typeface="+mn-ea"/>
            </a:endParaRPr>
          </a:p>
        </p:txBody>
      </p:sp>
      <p:pic>
        <p:nvPicPr>
          <p:cNvPr id="4" name="图片 3"/>
          <p:cNvPicPr>
            <a:picLocks noChangeAspect="1"/>
          </p:cNvPicPr>
          <p:nvPr/>
        </p:nvPicPr>
        <p:blipFill>
          <a:blip r:embed="rId1"/>
          <a:stretch>
            <a:fillRect/>
          </a:stretch>
        </p:blipFill>
        <p:spPr>
          <a:xfrm>
            <a:off x="635000" y="1376680"/>
            <a:ext cx="9113520" cy="48742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3200" b="1">
                <a:latin typeface="华文仿宋" panose="02010600040101010101" charset="-122"/>
                <a:ea typeface="华文仿宋" panose="02010600040101010101" charset="-122"/>
                <a:cs typeface="华文仿宋" panose="02010600040101010101" charset="-122"/>
                <a:sym typeface="+mn-ea"/>
              </a:rPr>
              <a:t>基础模型</a:t>
            </a:r>
            <a:r>
              <a:rPr lang="en-US" altLang="zh-CN" sz="3200" b="1">
                <a:latin typeface="华文仿宋" panose="02010600040101010101" charset="-122"/>
                <a:ea typeface="华文仿宋" panose="02010600040101010101" charset="-122"/>
                <a:cs typeface="华文仿宋" panose="02010600040101010101" charset="-122"/>
                <a:sym typeface="+mn-ea"/>
              </a:rPr>
              <a:t>——lassoCV with sharpe 1.2936 </a:t>
            </a:r>
            <a:endParaRPr lang="en-US" altLang="zh-CN" sz="3200" b="1">
              <a:latin typeface="华文仿宋" panose="02010600040101010101" charset="-122"/>
              <a:ea typeface="华文仿宋" panose="02010600040101010101" charset="-122"/>
              <a:cs typeface="华文仿宋" panose="02010600040101010101" charset="-122"/>
              <a:sym typeface="+mn-ea"/>
            </a:endParaRPr>
          </a:p>
        </p:txBody>
      </p:sp>
      <p:pic>
        <p:nvPicPr>
          <p:cNvPr id="3" name="图片 2"/>
          <p:cNvPicPr>
            <a:picLocks noChangeAspect="1"/>
          </p:cNvPicPr>
          <p:nvPr/>
        </p:nvPicPr>
        <p:blipFill>
          <a:blip r:embed="rId1"/>
          <a:stretch>
            <a:fillRect/>
          </a:stretch>
        </p:blipFill>
        <p:spPr>
          <a:xfrm>
            <a:off x="450215" y="1200150"/>
            <a:ext cx="10476865" cy="52419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3200" b="1">
                <a:latin typeface="华文仿宋" panose="02010600040101010101" charset="-122"/>
                <a:ea typeface="华文仿宋" panose="02010600040101010101" charset="-122"/>
                <a:cs typeface="华文仿宋" panose="02010600040101010101" charset="-122"/>
                <a:sym typeface="+mn-ea"/>
              </a:rPr>
              <a:t>基础模型</a:t>
            </a:r>
            <a:r>
              <a:rPr lang="en-US" altLang="zh-CN" sz="3200" b="1">
                <a:latin typeface="华文仿宋" panose="02010600040101010101" charset="-122"/>
                <a:ea typeface="华文仿宋" panose="02010600040101010101" charset="-122"/>
                <a:cs typeface="华文仿宋" panose="02010600040101010101" charset="-122"/>
                <a:sym typeface="+mn-ea"/>
              </a:rPr>
              <a:t>——lassoCV with sharpe 1.2936</a:t>
            </a:r>
            <a:r>
              <a:rPr lang="en-US" altLang="zh-CN" sz="3200" b="1">
                <a:latin typeface="华文仿宋" panose="02010600040101010101" charset="-122"/>
                <a:ea typeface="华文仿宋" panose="02010600040101010101" charset="-122"/>
                <a:cs typeface="华文仿宋" panose="02010600040101010101" charset="-122"/>
                <a:sym typeface="+mn-ea"/>
              </a:rPr>
              <a:t> </a:t>
            </a:r>
            <a:endParaRPr lang="en-US" altLang="zh-CN" sz="3200" b="1">
              <a:latin typeface="华文仿宋" panose="02010600040101010101" charset="-122"/>
              <a:ea typeface="华文仿宋" panose="02010600040101010101" charset="-122"/>
              <a:cs typeface="华文仿宋" panose="02010600040101010101" charset="-122"/>
              <a:sym typeface="+mn-ea"/>
            </a:endParaRPr>
          </a:p>
        </p:txBody>
      </p:sp>
      <p:pic>
        <p:nvPicPr>
          <p:cNvPr id="3" name="图片 2"/>
          <p:cNvPicPr>
            <a:picLocks noChangeAspect="1"/>
          </p:cNvPicPr>
          <p:nvPr/>
        </p:nvPicPr>
        <p:blipFill>
          <a:blip r:embed="rId1"/>
          <a:stretch>
            <a:fillRect/>
          </a:stretch>
        </p:blipFill>
        <p:spPr>
          <a:xfrm>
            <a:off x="763905" y="1403985"/>
            <a:ext cx="9159240" cy="471424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3200" b="1">
                <a:latin typeface="华文仿宋" panose="02010600040101010101" charset="-122"/>
                <a:ea typeface="华文仿宋" panose="02010600040101010101" charset="-122"/>
                <a:cs typeface="华文仿宋" panose="02010600040101010101" charset="-122"/>
                <a:sym typeface="+mn-ea"/>
              </a:rPr>
              <a:t>基础模型</a:t>
            </a:r>
            <a:r>
              <a:rPr lang="en-US" altLang="zh-CN" sz="3200" b="1">
                <a:latin typeface="华文仿宋" panose="02010600040101010101" charset="-122"/>
                <a:ea typeface="华文仿宋" panose="02010600040101010101" charset="-122"/>
                <a:cs typeface="华文仿宋" panose="02010600040101010101" charset="-122"/>
                <a:sym typeface="+mn-ea"/>
              </a:rPr>
              <a:t>——xgboost with sharpe1.08  </a:t>
            </a:r>
            <a:endParaRPr lang="en-US" altLang="zh-CN" sz="3200" b="1">
              <a:latin typeface="华文仿宋" panose="02010600040101010101" charset="-122"/>
              <a:ea typeface="华文仿宋" panose="02010600040101010101" charset="-122"/>
              <a:cs typeface="华文仿宋" panose="02010600040101010101" charset="-122"/>
              <a:sym typeface="+mn-ea"/>
            </a:endParaRPr>
          </a:p>
        </p:txBody>
      </p:sp>
      <p:pic>
        <p:nvPicPr>
          <p:cNvPr id="4" name="图片 3"/>
          <p:cNvPicPr>
            <a:picLocks noChangeAspect="1"/>
          </p:cNvPicPr>
          <p:nvPr/>
        </p:nvPicPr>
        <p:blipFill>
          <a:blip r:embed="rId1"/>
          <a:stretch>
            <a:fillRect/>
          </a:stretch>
        </p:blipFill>
        <p:spPr>
          <a:xfrm>
            <a:off x="447040" y="1264920"/>
            <a:ext cx="9996170" cy="552196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3200" b="1">
                <a:latin typeface="华文仿宋" panose="02010600040101010101" charset="-122"/>
                <a:ea typeface="华文仿宋" panose="02010600040101010101" charset="-122"/>
                <a:cs typeface="华文仿宋" panose="02010600040101010101" charset="-122"/>
                <a:sym typeface="+mn-ea"/>
              </a:rPr>
              <a:t>基础模型</a:t>
            </a:r>
            <a:r>
              <a:rPr lang="en-US" altLang="zh-CN" sz="3200" b="1">
                <a:latin typeface="华文仿宋" panose="02010600040101010101" charset="-122"/>
                <a:ea typeface="华文仿宋" panose="02010600040101010101" charset="-122"/>
                <a:cs typeface="华文仿宋" panose="02010600040101010101" charset="-122"/>
                <a:sym typeface="+mn-ea"/>
              </a:rPr>
              <a:t>——xgboost with sharpe 1.08 </a:t>
            </a:r>
            <a:endParaRPr lang="en-US" altLang="zh-CN" sz="3200" b="1">
              <a:latin typeface="华文仿宋" panose="02010600040101010101" charset="-122"/>
              <a:ea typeface="华文仿宋" panose="02010600040101010101" charset="-122"/>
              <a:cs typeface="华文仿宋" panose="02010600040101010101" charset="-122"/>
              <a:sym typeface="+mn-ea"/>
            </a:endParaRPr>
          </a:p>
        </p:txBody>
      </p:sp>
      <p:pic>
        <p:nvPicPr>
          <p:cNvPr id="4" name="图片 3"/>
          <p:cNvPicPr>
            <a:picLocks noChangeAspect="1"/>
          </p:cNvPicPr>
          <p:nvPr/>
        </p:nvPicPr>
        <p:blipFill>
          <a:blip r:embed="rId1"/>
          <a:stretch>
            <a:fillRect/>
          </a:stretch>
        </p:blipFill>
        <p:spPr>
          <a:xfrm>
            <a:off x="537210" y="1268095"/>
            <a:ext cx="9665970" cy="51669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3200" b="1">
                <a:latin typeface="华文仿宋" panose="02010600040101010101" charset="-122"/>
                <a:ea typeface="华文仿宋" panose="02010600040101010101" charset="-122"/>
                <a:cs typeface="华文仿宋" panose="02010600040101010101" charset="-122"/>
                <a:sym typeface="+mn-ea"/>
              </a:rPr>
              <a:t>基础模型</a:t>
            </a:r>
            <a:r>
              <a:rPr lang="en-US" altLang="zh-CN" sz="3200" b="1">
                <a:latin typeface="华文仿宋" panose="02010600040101010101" charset="-122"/>
                <a:ea typeface="华文仿宋" panose="02010600040101010101" charset="-122"/>
                <a:cs typeface="华文仿宋" panose="02010600040101010101" charset="-122"/>
                <a:sym typeface="+mn-ea"/>
              </a:rPr>
              <a:t>——lightGBM with sharpe 1.089</a:t>
            </a:r>
            <a:endParaRPr lang="en-US" altLang="zh-CN" sz="3200" b="1">
              <a:latin typeface="华文仿宋" panose="02010600040101010101" charset="-122"/>
              <a:ea typeface="华文仿宋" panose="02010600040101010101" charset="-122"/>
              <a:cs typeface="华文仿宋" panose="02010600040101010101" charset="-122"/>
              <a:sym typeface="+mn-ea"/>
            </a:endParaRPr>
          </a:p>
        </p:txBody>
      </p:sp>
      <p:pic>
        <p:nvPicPr>
          <p:cNvPr id="5" name="图片 4"/>
          <p:cNvPicPr>
            <a:picLocks noChangeAspect="1"/>
          </p:cNvPicPr>
          <p:nvPr/>
        </p:nvPicPr>
        <p:blipFill>
          <a:blip r:embed="rId1"/>
          <a:stretch>
            <a:fillRect/>
          </a:stretch>
        </p:blipFill>
        <p:spPr>
          <a:xfrm>
            <a:off x="224155" y="1148715"/>
            <a:ext cx="10881360" cy="542036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3200" b="1">
                <a:latin typeface="华文仿宋" panose="02010600040101010101" charset="-122"/>
                <a:ea typeface="华文仿宋" panose="02010600040101010101" charset="-122"/>
                <a:cs typeface="华文仿宋" panose="02010600040101010101" charset="-122"/>
                <a:sym typeface="+mn-ea"/>
              </a:rPr>
              <a:t>基础模型</a:t>
            </a:r>
            <a:r>
              <a:rPr lang="en-US" altLang="zh-CN" sz="3200" b="1">
                <a:latin typeface="华文仿宋" panose="02010600040101010101" charset="-122"/>
                <a:ea typeface="华文仿宋" panose="02010600040101010101" charset="-122"/>
                <a:cs typeface="华文仿宋" panose="02010600040101010101" charset="-122"/>
                <a:sym typeface="+mn-ea"/>
              </a:rPr>
              <a:t>——lightGBM with sharpe 1.089 </a:t>
            </a:r>
            <a:endParaRPr lang="en-US" altLang="zh-CN" sz="3200" b="1">
              <a:latin typeface="华文仿宋" panose="02010600040101010101" charset="-122"/>
              <a:ea typeface="华文仿宋" panose="02010600040101010101" charset="-122"/>
              <a:cs typeface="华文仿宋" panose="02010600040101010101" charset="-122"/>
              <a:sym typeface="+mn-ea"/>
            </a:endParaRPr>
          </a:p>
        </p:txBody>
      </p:sp>
      <p:pic>
        <p:nvPicPr>
          <p:cNvPr id="3" name="图片 2"/>
          <p:cNvPicPr>
            <a:picLocks noChangeAspect="1"/>
          </p:cNvPicPr>
          <p:nvPr/>
        </p:nvPicPr>
        <p:blipFill>
          <a:blip r:embed="rId1"/>
          <a:stretch>
            <a:fillRect/>
          </a:stretch>
        </p:blipFill>
        <p:spPr>
          <a:xfrm>
            <a:off x="596900" y="1517015"/>
            <a:ext cx="9688830" cy="495109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3200" b="1">
                <a:latin typeface="华文仿宋" panose="02010600040101010101" charset="-122"/>
                <a:ea typeface="华文仿宋" panose="02010600040101010101" charset="-122"/>
                <a:cs typeface="华文仿宋" panose="02010600040101010101" charset="-122"/>
                <a:sym typeface="+mn-ea"/>
              </a:rPr>
              <a:t>模型集成（</a:t>
            </a:r>
            <a:r>
              <a:rPr lang="en-US" altLang="zh-CN" sz="3200" b="1">
                <a:latin typeface="华文仿宋" panose="02010600040101010101" charset="-122"/>
                <a:ea typeface="华文仿宋" panose="02010600040101010101" charset="-122"/>
                <a:cs typeface="华文仿宋" panose="02010600040101010101" charset="-122"/>
                <a:sym typeface="+mn-ea"/>
              </a:rPr>
              <a:t>ensemble</a:t>
            </a:r>
            <a:r>
              <a:rPr lang="zh-CN" altLang="en-US" sz="3200" b="1">
                <a:latin typeface="华文仿宋" panose="02010600040101010101" charset="-122"/>
                <a:ea typeface="华文仿宋" panose="02010600040101010101" charset="-122"/>
                <a:cs typeface="华文仿宋" panose="02010600040101010101" charset="-122"/>
                <a:sym typeface="+mn-ea"/>
              </a:rPr>
              <a:t>）思路</a:t>
            </a:r>
            <a:endParaRPr lang="zh-CN" altLang="en-US" sz="3200" b="1">
              <a:latin typeface="华文仿宋" panose="02010600040101010101" charset="-122"/>
              <a:ea typeface="华文仿宋" panose="02010600040101010101" charset="-122"/>
              <a:cs typeface="华文仿宋" panose="02010600040101010101" charset="-122"/>
              <a:sym typeface="+mn-ea"/>
            </a:endParaRPr>
          </a:p>
        </p:txBody>
      </p:sp>
      <p:sp>
        <p:nvSpPr>
          <p:cNvPr id="15" name="矩形 14"/>
          <p:cNvSpPr/>
          <p:nvPr>
            <p:custDataLst>
              <p:tags r:id="rId1"/>
            </p:custDataLst>
          </p:nvPr>
        </p:nvSpPr>
        <p:spPr>
          <a:xfrm>
            <a:off x="866140" y="1598930"/>
            <a:ext cx="8992870" cy="3556000"/>
          </a:xfrm>
          <a:prstGeom prst="rect">
            <a:avLst/>
          </a:prstGeom>
          <a:noFill/>
          <a:ln w="12700" cmpd="sng">
            <a:solidFill>
              <a:schemeClr val="accent1">
                <a:shade val="50000"/>
              </a:schemeClr>
            </a:solidFill>
            <a:prstDash val="solid"/>
          </a:ln>
        </p:spPr>
        <p:txBody>
          <a:bodyPr wrap="square">
            <a:noAutofit/>
          </a:bodyPr>
          <a:p>
            <a:pPr latinLnBrk="1"/>
            <a:r>
              <a:rPr lang="zh-CN" sz="2400" b="1" dirty="0">
                <a:solidFill>
                  <a:srgbClr val="FF0000"/>
                </a:solidFill>
                <a:latin typeface="华文仿宋" panose="02010600040101010101" charset="-122"/>
                <a:ea typeface="华文仿宋" panose="02010600040101010101" charset="-122"/>
                <a:cs typeface="华文仿宋" panose="02010600040101010101" charset="-122"/>
              </a:rPr>
              <a:t>处理步骤：</a:t>
            </a:r>
            <a:endParaRPr lang="zh-CN"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endParaRPr lang="zh-CN"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r>
              <a:rPr lang="en-US" sz="2400" b="1" dirty="0">
                <a:solidFill>
                  <a:srgbClr val="FF0000"/>
                </a:solidFill>
                <a:latin typeface="华文仿宋" panose="02010600040101010101" charset="-122"/>
                <a:ea typeface="华文仿宋" panose="02010600040101010101" charset="-122"/>
                <a:cs typeface="华文仿宋" panose="02010600040101010101" charset="-122"/>
              </a:rPr>
              <a:t>1</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a:t>
            </a:r>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rPr>
              <a:t>get</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到不同模型的输出结果；</a:t>
            </a:r>
            <a:endParaRPr lang="zh-CN" alt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latinLnBrk="1"/>
            <a:endParaRPr lang="en-US" altLang="zh-CN" sz="2400" dirty="0">
              <a:solidFill>
                <a:srgbClr val="FF0000"/>
              </a:solidFill>
              <a:latin typeface="华文仿宋" panose="02010600040101010101" charset="-122"/>
              <a:ea typeface="华文仿宋" panose="02010600040101010101" charset="-122"/>
              <a:cs typeface="华文仿宋" panose="02010600040101010101" charset="-122"/>
            </a:endParaRPr>
          </a:p>
          <a:p>
            <a:pPr algn="l" latinLnBrk="1">
              <a:buClrTx/>
              <a:buSzTx/>
              <a:buFontTx/>
            </a:pPr>
            <a:r>
              <a:rPr lang="en-US" sz="2400" b="1" dirty="0">
                <a:solidFill>
                  <a:srgbClr val="FF0000"/>
                </a:solidFill>
                <a:latin typeface="华文仿宋" panose="02010600040101010101" charset="-122"/>
                <a:ea typeface="华文仿宋" panose="02010600040101010101" charset="-122"/>
                <a:cs typeface="华文仿宋" panose="02010600040101010101" charset="-122"/>
              </a:rPr>
              <a:t>2、上述结果滚动标准化；</a:t>
            </a:r>
            <a:endParaRPr 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algn="l" latinLnBrk="1">
              <a:buClrTx/>
              <a:buSzTx/>
              <a:buFontTx/>
            </a:pPr>
            <a:endParaRPr 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algn="l" latinLnBrk="1">
              <a:buClrTx/>
              <a:buSzTx/>
              <a:buFontTx/>
            </a:pPr>
            <a:r>
              <a:rPr lang="en-US" sz="2400" b="1" dirty="0">
                <a:solidFill>
                  <a:srgbClr val="FF0000"/>
                </a:solidFill>
                <a:latin typeface="华文仿宋" panose="02010600040101010101" charset="-122"/>
                <a:ea typeface="华文仿宋" panose="02010600040101010101" charset="-122"/>
                <a:cs typeface="华文仿宋" panose="02010600040101010101" charset="-122"/>
              </a:rPr>
              <a:t>3、</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等权或者加权分配系数</a:t>
            </a:r>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rPr>
              <a:t>--</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把它作为</a:t>
            </a:r>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rPr>
              <a:t>position</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a:t>
            </a:r>
            <a:endParaRPr lang="zh-CN" alt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algn="l" latinLnBrk="1">
              <a:buClrTx/>
              <a:buSzTx/>
              <a:buFontTx/>
            </a:pPr>
            <a:endParaRPr lang="zh-CN" altLang="en-US" sz="2400" b="1" dirty="0">
              <a:solidFill>
                <a:srgbClr val="FF0000"/>
              </a:solidFill>
              <a:latin typeface="华文仿宋" panose="02010600040101010101" charset="-122"/>
              <a:ea typeface="华文仿宋" panose="02010600040101010101" charset="-122"/>
              <a:cs typeface="华文仿宋" panose="02010600040101010101" charset="-122"/>
            </a:endParaRPr>
          </a:p>
          <a:p>
            <a:pPr algn="l" latinLnBrk="1">
              <a:buClrTx/>
              <a:buSzTx/>
              <a:buFontTx/>
            </a:pPr>
            <a:r>
              <a:rPr lang="en-US" altLang="zh-CN" sz="2400" b="1" dirty="0">
                <a:solidFill>
                  <a:srgbClr val="FF0000"/>
                </a:solidFill>
                <a:latin typeface="华文仿宋" panose="02010600040101010101" charset="-122"/>
                <a:ea typeface="华文仿宋" panose="02010600040101010101" charset="-122"/>
                <a:cs typeface="华文仿宋" panose="02010600040101010101" charset="-122"/>
              </a:rPr>
              <a:t>4</a:t>
            </a:r>
            <a:r>
              <a:rPr lang="zh-CN" altLang="en-US" sz="2400" b="1" dirty="0">
                <a:solidFill>
                  <a:srgbClr val="FF0000"/>
                </a:solidFill>
                <a:latin typeface="华文仿宋" panose="02010600040101010101" charset="-122"/>
                <a:ea typeface="华文仿宋" panose="02010600040101010101" charset="-122"/>
                <a:cs typeface="华文仿宋" panose="02010600040101010101" charset="-122"/>
              </a:rPr>
              <a:t>、目标测试。</a:t>
            </a:r>
            <a:endParaRPr lang="zh-CN" altLang="en-US" sz="2400" b="1" dirty="0">
              <a:solidFill>
                <a:srgbClr val="FF0000"/>
              </a:solidFill>
              <a:latin typeface="华文仿宋" panose="02010600040101010101" charset="-122"/>
              <a:ea typeface="华文仿宋" panose="02010600040101010101" charset="-122"/>
              <a:cs typeface="华文仿宋" panose="0201060004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b="1">
                <a:latin typeface="华文仿宋" panose="02010600040101010101" charset="-122"/>
                <a:ea typeface="华文仿宋" panose="02010600040101010101" charset="-122"/>
                <a:cs typeface="华文仿宋" panose="02010600040101010101" charset="-122"/>
              </a:rPr>
              <a:t>1</a:t>
            </a:r>
            <a:r>
              <a:rPr lang="zh-CN" altLang="en-US" sz="3200" b="1">
                <a:latin typeface="华文仿宋" panose="02010600040101010101" charset="-122"/>
                <a:ea typeface="华文仿宋" panose="02010600040101010101" charset="-122"/>
                <a:cs typeface="华文仿宋" panose="02010600040101010101" charset="-122"/>
              </a:rPr>
              <a:t>、股票定价</a:t>
            </a:r>
            <a:r>
              <a:rPr lang="en-US" altLang="zh-CN" sz="3200" b="1">
                <a:latin typeface="华文仿宋" panose="02010600040101010101" charset="-122"/>
                <a:ea typeface="华文仿宋" panose="02010600040101010101" charset="-122"/>
                <a:cs typeface="华文仿宋" panose="02010600040101010101" charset="-122"/>
              </a:rPr>
              <a:t>——</a:t>
            </a:r>
            <a:r>
              <a:rPr lang="zh-CN" altLang="en-US" sz="3200" b="1">
                <a:latin typeface="华文仿宋" panose="02010600040101010101" charset="-122"/>
                <a:ea typeface="华文仿宋" panose="02010600040101010101" charset="-122"/>
                <a:cs typeface="华文仿宋" panose="02010600040101010101" charset="-122"/>
              </a:rPr>
              <a:t>绝对估值法之：现金流折现估值法</a:t>
            </a:r>
            <a:endParaRPr lang="zh-CN" altLang="en-US" sz="3200" b="1">
              <a:latin typeface="华文仿宋" panose="02010600040101010101" charset="-122"/>
              <a:ea typeface="华文仿宋" panose="02010600040101010101" charset="-122"/>
              <a:cs typeface="华文仿宋" panose="02010600040101010101" charset="-122"/>
            </a:endParaRPr>
          </a:p>
        </p:txBody>
      </p:sp>
      <p:pic>
        <p:nvPicPr>
          <p:cNvPr id="3" name="图片 2"/>
          <p:cNvPicPr>
            <a:picLocks noChangeAspect="1"/>
          </p:cNvPicPr>
          <p:nvPr/>
        </p:nvPicPr>
        <p:blipFill>
          <a:blip r:embed="rId1"/>
          <a:stretch>
            <a:fillRect/>
          </a:stretch>
        </p:blipFill>
        <p:spPr>
          <a:xfrm>
            <a:off x="1242060" y="1273810"/>
            <a:ext cx="9574530" cy="477393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216400" y="2875915"/>
            <a:ext cx="4064000" cy="937260"/>
          </a:xfrm>
          <a:prstGeom prst="rect">
            <a:avLst/>
          </a:prstGeom>
          <a:noFill/>
        </p:spPr>
        <p:txBody>
          <a:bodyPr wrap="square" rtlCol="0">
            <a:spAutoFit/>
          </a:bodyPr>
          <a:p>
            <a:r>
              <a:rPr lang="zh-CN" altLang="en-US" sz="5500">
                <a:latin typeface="楷体" panose="02010609060101010101" charset="-122"/>
                <a:ea typeface="楷体" panose="02010609060101010101" charset="-122"/>
              </a:rPr>
              <a:t>谢谢！</a:t>
            </a:r>
            <a:endParaRPr lang="zh-CN" altLang="en-US" sz="5500">
              <a:latin typeface="楷体" panose="02010609060101010101" charset="-122"/>
              <a:ea typeface="楷体" panose="0201060906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b="1">
                <a:latin typeface="华文仿宋" panose="02010600040101010101" charset="-122"/>
                <a:ea typeface="华文仿宋" panose="02010600040101010101" charset="-122"/>
                <a:cs typeface="华文仿宋" panose="02010600040101010101" charset="-122"/>
              </a:rPr>
              <a:t>1</a:t>
            </a:r>
            <a:r>
              <a:rPr lang="zh-CN" altLang="en-US" sz="3200" b="1">
                <a:latin typeface="华文仿宋" panose="02010600040101010101" charset="-122"/>
                <a:ea typeface="华文仿宋" panose="02010600040101010101" charset="-122"/>
                <a:cs typeface="华文仿宋" panose="02010600040101010101" charset="-122"/>
              </a:rPr>
              <a:t>、股票定价</a:t>
            </a:r>
            <a:r>
              <a:rPr lang="en-US" altLang="zh-CN" sz="3200" b="1">
                <a:latin typeface="华文仿宋" panose="02010600040101010101" charset="-122"/>
                <a:ea typeface="华文仿宋" panose="02010600040101010101" charset="-122"/>
                <a:cs typeface="华文仿宋" panose="02010600040101010101" charset="-122"/>
              </a:rPr>
              <a:t>——</a:t>
            </a:r>
            <a:r>
              <a:rPr lang="zh-CN" altLang="en-US" sz="3200" b="1">
                <a:latin typeface="华文仿宋" panose="02010600040101010101" charset="-122"/>
                <a:ea typeface="华文仿宋" panose="02010600040101010101" charset="-122"/>
                <a:cs typeface="华文仿宋" panose="02010600040101010101" charset="-122"/>
              </a:rPr>
              <a:t>绝对估值法之：现金流折现估值法</a:t>
            </a:r>
            <a:endParaRPr lang="zh-CN" altLang="en-US" sz="3200" b="1">
              <a:latin typeface="华文仿宋" panose="02010600040101010101" charset="-122"/>
              <a:ea typeface="华文仿宋" panose="02010600040101010101" charset="-122"/>
              <a:cs typeface="华文仿宋" panose="02010600040101010101" charset="-122"/>
            </a:endParaRPr>
          </a:p>
        </p:txBody>
      </p:sp>
      <p:pic>
        <p:nvPicPr>
          <p:cNvPr id="5" name="图片 4"/>
          <p:cNvPicPr>
            <a:picLocks noChangeAspect="1"/>
          </p:cNvPicPr>
          <p:nvPr/>
        </p:nvPicPr>
        <p:blipFill>
          <a:blip r:embed="rId1"/>
          <a:stretch>
            <a:fillRect/>
          </a:stretch>
        </p:blipFill>
        <p:spPr>
          <a:xfrm>
            <a:off x="996315" y="1330325"/>
            <a:ext cx="9980930" cy="51244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buClrTx/>
              <a:buSzTx/>
              <a:buFontTx/>
            </a:pPr>
            <a:r>
              <a:rPr lang="en-US" altLang="zh-CN" sz="3200" b="1">
                <a:latin typeface="华文仿宋" panose="02010600040101010101" charset="-122"/>
                <a:ea typeface="华文仿宋" panose="02010600040101010101" charset="-122"/>
                <a:cs typeface="华文仿宋" panose="02010600040101010101" charset="-122"/>
              </a:rPr>
              <a:t>1、股票定价——</a:t>
            </a:r>
            <a:r>
              <a:rPr lang="zh-CN" altLang="en-US" sz="3200" b="1">
                <a:latin typeface="华文仿宋" panose="02010600040101010101" charset="-122"/>
                <a:ea typeface="华文仿宋" panose="02010600040101010101" charset="-122"/>
                <a:cs typeface="华文仿宋" panose="02010600040101010101" charset="-122"/>
              </a:rPr>
              <a:t>绝对估值法之：</a:t>
            </a:r>
            <a:r>
              <a:rPr lang="en-US" altLang="zh-CN" sz="3200" b="1">
                <a:latin typeface="华文仿宋" panose="02010600040101010101" charset="-122"/>
                <a:ea typeface="华文仿宋" panose="02010600040101010101" charset="-122"/>
                <a:cs typeface="华文仿宋" panose="02010600040101010101" charset="-122"/>
              </a:rPr>
              <a:t>加权平均资本成本法</a:t>
            </a:r>
            <a:endParaRPr lang="en-US" altLang="zh-CN" sz="3200" b="1">
              <a:latin typeface="华文仿宋" panose="02010600040101010101" charset="-122"/>
              <a:ea typeface="华文仿宋" panose="02010600040101010101" charset="-122"/>
              <a:cs typeface="华文仿宋" panose="02010600040101010101" charset="-122"/>
            </a:endParaRPr>
          </a:p>
        </p:txBody>
      </p:sp>
      <p:pic>
        <p:nvPicPr>
          <p:cNvPr id="3" name="图片 2"/>
          <p:cNvPicPr>
            <a:picLocks noChangeAspect="1"/>
          </p:cNvPicPr>
          <p:nvPr/>
        </p:nvPicPr>
        <p:blipFill>
          <a:blip r:embed="rId1"/>
          <a:stretch>
            <a:fillRect/>
          </a:stretch>
        </p:blipFill>
        <p:spPr>
          <a:xfrm>
            <a:off x="1573530" y="1186180"/>
            <a:ext cx="9124950" cy="50558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b="1">
                <a:latin typeface="华文仿宋" panose="02010600040101010101" charset="-122"/>
                <a:ea typeface="华文仿宋" panose="02010600040101010101" charset="-122"/>
                <a:cs typeface="华文仿宋" panose="02010600040101010101" charset="-122"/>
              </a:rPr>
              <a:t>1、股票定价——相对估值法：引入因子</a:t>
            </a:r>
            <a:r>
              <a:rPr lang="zh-CN" altLang="en-US" sz="3200" b="1">
                <a:latin typeface="华文仿宋" panose="02010600040101010101" charset="-122"/>
                <a:ea typeface="华文仿宋" panose="02010600040101010101" charset="-122"/>
                <a:cs typeface="华文仿宋" panose="02010600040101010101" charset="-122"/>
              </a:rPr>
              <a:t>定价</a:t>
            </a:r>
            <a:r>
              <a:rPr lang="en-US" altLang="zh-CN" sz="3200" b="1">
                <a:latin typeface="华文仿宋" panose="02010600040101010101" charset="-122"/>
                <a:ea typeface="华文仿宋" panose="02010600040101010101" charset="-122"/>
                <a:cs typeface="华文仿宋" panose="02010600040101010101" charset="-122"/>
              </a:rPr>
              <a:t>体系</a:t>
            </a:r>
            <a:endParaRPr lang="en-US" altLang="zh-CN" sz="3200" b="1">
              <a:latin typeface="华文仿宋" panose="02010600040101010101" charset="-122"/>
              <a:ea typeface="华文仿宋" panose="02010600040101010101" charset="-122"/>
              <a:cs typeface="华文仿宋" panose="02010600040101010101" charset="-122"/>
            </a:endParaRPr>
          </a:p>
        </p:txBody>
      </p:sp>
      <p:pic>
        <p:nvPicPr>
          <p:cNvPr id="3" name="图片 2"/>
          <p:cNvPicPr>
            <a:picLocks noChangeAspect="1"/>
          </p:cNvPicPr>
          <p:nvPr/>
        </p:nvPicPr>
        <p:blipFill>
          <a:blip r:embed="rId1"/>
          <a:stretch>
            <a:fillRect/>
          </a:stretch>
        </p:blipFill>
        <p:spPr>
          <a:xfrm>
            <a:off x="909320" y="1329055"/>
            <a:ext cx="10172065" cy="50901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b="1">
                <a:latin typeface="华文仿宋" panose="02010600040101010101" charset="-122"/>
                <a:ea typeface="华文仿宋" panose="02010600040101010101" charset="-122"/>
                <a:cs typeface="华文仿宋" panose="02010600040101010101" charset="-122"/>
              </a:rPr>
              <a:t>1、股票定价——相对估值法：</a:t>
            </a:r>
            <a:r>
              <a:rPr lang="zh-CN" sz="3200" b="1">
                <a:latin typeface="华文仿宋" panose="02010600040101010101" charset="-122"/>
                <a:ea typeface="华文仿宋" panose="02010600040101010101" charset="-122"/>
                <a:cs typeface="华文仿宋" panose="02010600040101010101" charset="-122"/>
              </a:rPr>
              <a:t>监督和</a:t>
            </a:r>
            <a:r>
              <a:rPr lang="zh-CN" sz="3200" b="1">
                <a:solidFill>
                  <a:srgbClr val="FF0000"/>
                </a:solidFill>
                <a:latin typeface="华文仿宋" panose="02010600040101010101" charset="-122"/>
                <a:ea typeface="华文仿宋" panose="02010600040101010101" charset="-122"/>
                <a:cs typeface="华文仿宋" panose="02010600040101010101" charset="-122"/>
              </a:rPr>
              <a:t>非监督学习</a:t>
            </a:r>
            <a:r>
              <a:rPr lang="zh-CN" sz="3200" b="1">
                <a:latin typeface="华文仿宋" panose="02010600040101010101" charset="-122"/>
                <a:ea typeface="华文仿宋" panose="02010600040101010101" charset="-122"/>
                <a:cs typeface="华文仿宋" panose="02010600040101010101" charset="-122"/>
              </a:rPr>
              <a:t>结合</a:t>
            </a:r>
            <a:endParaRPr lang="zh-CN" sz="3200" b="1">
              <a:latin typeface="华文仿宋" panose="02010600040101010101" charset="-122"/>
              <a:ea typeface="华文仿宋" panose="02010600040101010101" charset="-122"/>
              <a:cs typeface="华文仿宋" panose="02010600040101010101" charset="-122"/>
            </a:endParaRPr>
          </a:p>
        </p:txBody>
      </p:sp>
      <p:pic>
        <p:nvPicPr>
          <p:cNvPr id="4" name="图片 3"/>
          <p:cNvPicPr>
            <a:picLocks noChangeAspect="1"/>
          </p:cNvPicPr>
          <p:nvPr/>
        </p:nvPicPr>
        <p:blipFill>
          <a:blip r:embed="rId1"/>
          <a:stretch>
            <a:fillRect/>
          </a:stretch>
        </p:blipFill>
        <p:spPr>
          <a:xfrm>
            <a:off x="965200" y="1402715"/>
            <a:ext cx="10052050" cy="49872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3200" b="1">
                <a:latin typeface="华文仿宋" panose="02010600040101010101" charset="-122"/>
                <a:ea typeface="华文仿宋" panose="02010600040101010101" charset="-122"/>
                <a:cs typeface="华文仿宋" panose="02010600040101010101" charset="-122"/>
              </a:rPr>
              <a:t>1、股票定价——相对估值法：PE</a:t>
            </a:r>
            <a:r>
              <a:rPr lang="zh-CN" altLang="en-US" sz="3200" b="1">
                <a:latin typeface="华文仿宋" panose="02010600040101010101" charset="-122"/>
                <a:ea typeface="华文仿宋" panose="02010600040101010101" charset="-122"/>
                <a:cs typeface="华文仿宋" panose="02010600040101010101" charset="-122"/>
              </a:rPr>
              <a:t>估值法</a:t>
            </a:r>
            <a:endParaRPr lang="zh-CN" altLang="en-US" sz="3200" b="1">
              <a:latin typeface="华文仿宋" panose="02010600040101010101" charset="-122"/>
              <a:ea typeface="华文仿宋" panose="02010600040101010101" charset="-122"/>
              <a:cs typeface="华文仿宋" panose="02010600040101010101" charset="-122"/>
            </a:endParaRPr>
          </a:p>
        </p:txBody>
      </p:sp>
      <p:pic>
        <p:nvPicPr>
          <p:cNvPr id="5" name="图片 4"/>
          <p:cNvPicPr>
            <a:picLocks noChangeAspect="1"/>
          </p:cNvPicPr>
          <p:nvPr/>
        </p:nvPicPr>
        <p:blipFill>
          <a:blip r:embed="rId1"/>
          <a:stretch>
            <a:fillRect/>
          </a:stretch>
        </p:blipFill>
        <p:spPr>
          <a:xfrm>
            <a:off x="906780" y="1317625"/>
            <a:ext cx="10537825" cy="509841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COMMONDATA" val="eyJoZGlkIjoiOTU1OGMzYzBlY2QzNTJlODg4ZmI1OGQxYjA0OGM5NWEifQ=="/>
  <p:tag name="KSO_WPP_MARK_KEY" val="3a197337-96b9-480f-a511-26e2babc4e35"/>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UNIT_PLACING_PICTURE_USER_VIEWPORT" val="{&quot;height&quot;:10338,&quot;width&quot;:13746}"/>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3518</Words>
  <Application>WPS 演示</Application>
  <PresentationFormat>宽屏</PresentationFormat>
  <Paragraphs>225</Paragraphs>
  <Slides>40</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8</vt:i4>
      </vt:variant>
      <vt:variant>
        <vt:lpstr>幻灯片标题</vt:lpstr>
      </vt:variant>
      <vt:variant>
        <vt:i4>40</vt:i4>
      </vt:variant>
    </vt:vector>
  </HeadingPairs>
  <TitlesOfParts>
    <vt:vector size="58" baseType="lpstr">
      <vt:lpstr>Arial</vt:lpstr>
      <vt:lpstr>宋体</vt:lpstr>
      <vt:lpstr>Wingdings</vt:lpstr>
      <vt:lpstr>华文仿宋</vt:lpstr>
      <vt:lpstr>仿宋</vt:lpstr>
      <vt:lpstr>微软雅黑</vt:lpstr>
      <vt:lpstr>Arial Unicode MS</vt:lpstr>
      <vt:lpstr>Calibri</vt:lpstr>
      <vt:lpstr>楷体</vt:lpstr>
      <vt:lpstr>Office 主题</vt:lpstr>
      <vt:lpstr>Equation.KSEE3</vt:lpstr>
      <vt:lpstr>Equation.KSEE3</vt:lpstr>
      <vt:lpstr>Equation.KSEE3</vt:lpstr>
      <vt:lpstr>Equation.KSEE3</vt:lpstr>
      <vt:lpstr>Equation.KSEE3</vt:lpstr>
      <vt:lpstr>Equation.KSEE3</vt:lpstr>
      <vt:lpstr>Equation.KSEE3</vt:lpstr>
      <vt:lpstr>Equation.KSEE3</vt:lpstr>
      <vt:lpstr>资产定价</vt:lpstr>
      <vt:lpstr>1、股票定价——定价估值的基础</vt:lpstr>
      <vt:lpstr>1、股票定价——估值依据中找到因子的来龙去脉</vt:lpstr>
      <vt:lpstr>1、股票定价——绝对估值法之：现金流折现估值法</vt:lpstr>
      <vt:lpstr>1、股票定价——绝对估值法之：现金流折现估值法</vt:lpstr>
      <vt:lpstr>1、股票定价——绝对估值法之：加权平均资本成本法</vt:lpstr>
      <vt:lpstr>1、股票定价——相对估值法：引入因子定价体系</vt:lpstr>
      <vt:lpstr>1、股票定价——相对估值法：监督和非监督学习结合</vt:lpstr>
      <vt:lpstr>1、股票定价——相对估值法：PE估值法</vt:lpstr>
      <vt:lpstr>1、股票定价——相对估值法：PEG估值法</vt:lpstr>
      <vt:lpstr>1、股票定价——因子构建体系</vt:lpstr>
      <vt:lpstr>期货定价——因子构建体系</vt:lpstr>
      <vt:lpstr>2、期权定价——基本要素</vt:lpstr>
      <vt:lpstr>2、期权定价——定价公式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多因子构建体系——知行合一的过程</vt:lpstr>
      <vt:lpstr>多因子构建体系——数据处理步骤</vt:lpstr>
      <vt:lpstr>多因子构建体系——数据处理步骤</vt:lpstr>
      <vt:lpstr>基础模型——OLS with sharpe 1.3445 </vt:lpstr>
      <vt:lpstr>基础模型——OLS with sharpe 1.3445 </vt:lpstr>
      <vt:lpstr>加上惩罚项的模型——ridge with sharpe 1.3453</vt:lpstr>
      <vt:lpstr>加上惩罚项的模型——ridge with sharpe 1.3453</vt:lpstr>
      <vt:lpstr>基础模型——lassoCV with sharpe 1.2936 </vt:lpstr>
      <vt:lpstr>基础模型——lassoCV with sharpe 1.2936 </vt:lpstr>
      <vt:lpstr>基础模型——xgboost with sharpe1.08  </vt:lpstr>
      <vt:lpstr>基础模型——xgboost with sharpe 1.08 </vt:lpstr>
      <vt:lpstr>基础模型——lightGBM with sharpe 1.089</vt:lpstr>
      <vt:lpstr>基础模型——lightGBM with sharpe 1.089 </vt:lpstr>
      <vt:lpstr>模型集成（ensemble）思路</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P15</dc:creator>
  <cp:lastModifiedBy>康亮</cp:lastModifiedBy>
  <cp:revision>27</cp:revision>
  <dcterms:created xsi:type="dcterms:W3CDTF">2023-03-03T13:42:00Z</dcterms:created>
  <dcterms:modified xsi:type="dcterms:W3CDTF">2023-12-30T12:07:47Z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A185105AF25A4298A6F8222809C9DB31_13</vt:lpwstr>
  </property>
  <property fmtid="{D5CDD505-2E9C-101B-9397-08002B2CF9AE}" pid="3" name="KSOProductBuildVer">
    <vt:lpwstr>2052-12.1.0.16120</vt:lpwstr>
  </property>
</Properties>
</file>